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02" r:id="rId3"/>
    <p:sldId id="303" r:id="rId4"/>
    <p:sldId id="304" r:id="rId5"/>
    <p:sldId id="309" r:id="rId6"/>
    <p:sldId id="311" r:id="rId7"/>
    <p:sldId id="310" r:id="rId8"/>
    <p:sldId id="305" r:id="rId9"/>
    <p:sldId id="307" r:id="rId10"/>
    <p:sldId id="312" r:id="rId11"/>
    <p:sldId id="313" r:id="rId12"/>
    <p:sldId id="314" r:id="rId13"/>
    <p:sldId id="316" r:id="rId14"/>
    <p:sldId id="315" r:id="rId15"/>
    <p:sldId id="317" r:id="rId16"/>
    <p:sldId id="318" r:id="rId17"/>
    <p:sldId id="319" r:id="rId18"/>
    <p:sldId id="320" r:id="rId19"/>
    <p:sldId id="321" r:id="rId20"/>
    <p:sldId id="322" r:id="rId21"/>
    <p:sldId id="323" r:id="rId22"/>
    <p:sldId id="324" r:id="rId23"/>
    <p:sldId id="325" r:id="rId24"/>
    <p:sldId id="326" r:id="rId25"/>
    <p:sldId id="328" r:id="rId26"/>
    <p:sldId id="327" r:id="rId27"/>
    <p:sldId id="335" r:id="rId28"/>
    <p:sldId id="337" r:id="rId29"/>
    <p:sldId id="338" r:id="rId30"/>
    <p:sldId id="339" r:id="rId31"/>
    <p:sldId id="341" r:id="rId32"/>
    <p:sldId id="340" r:id="rId33"/>
    <p:sldId id="342" r:id="rId34"/>
    <p:sldId id="329" r:id="rId35"/>
    <p:sldId id="334" r:id="rId36"/>
    <p:sldId id="333" r:id="rId37"/>
    <p:sldId id="332" r:id="rId38"/>
    <p:sldId id="330" r:id="rId39"/>
    <p:sldId id="331" r:id="rId40"/>
    <p:sldId id="343" r:id="rId41"/>
    <p:sldId id="34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98"/>
    <p:restoredTop sz="86357"/>
  </p:normalViewPr>
  <p:slideViewPr>
    <p:cSldViewPr snapToGrid="0">
      <p:cViewPr varScale="1">
        <p:scale>
          <a:sx n="84" d="100"/>
          <a:sy n="84" d="100"/>
        </p:scale>
        <p:origin x="216"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07ABD-9BFA-4341-85EB-854238C078B1}" type="datetimeFigureOut">
              <a:rPr lang="en-US" smtClean="0"/>
              <a:t>8/24/23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5F383-4A9E-2149-A952-B5563948ACD5}" type="slidenum">
              <a:rPr lang="en-US" smtClean="0"/>
              <a:t>‹#›</a:t>
            </a:fld>
            <a:endParaRPr lang="en-US" dirty="0"/>
          </a:p>
        </p:txBody>
      </p:sp>
    </p:spTree>
    <p:extLst>
      <p:ext uri="{BB962C8B-B14F-4D97-AF65-F5344CB8AC3E}">
        <p14:creationId xmlns:p14="http://schemas.microsoft.com/office/powerpoint/2010/main" val="303433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15F383-4A9E-2149-A952-B5563948ACD5}" type="slidenum">
              <a:rPr lang="en-US" smtClean="0"/>
              <a:t>1</a:t>
            </a:fld>
            <a:endParaRPr lang="en-US" dirty="0"/>
          </a:p>
        </p:txBody>
      </p:sp>
    </p:spTree>
    <p:extLst>
      <p:ext uri="{BB962C8B-B14F-4D97-AF65-F5344CB8AC3E}">
        <p14:creationId xmlns:p14="http://schemas.microsoft.com/office/powerpoint/2010/main" val="241370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15F383-4A9E-2149-A952-B5563948ACD5}" type="slidenum">
              <a:rPr lang="en-US" smtClean="0"/>
              <a:t>22</a:t>
            </a:fld>
            <a:endParaRPr lang="en-US" dirty="0"/>
          </a:p>
        </p:txBody>
      </p:sp>
    </p:spTree>
    <p:extLst>
      <p:ext uri="{BB962C8B-B14F-4D97-AF65-F5344CB8AC3E}">
        <p14:creationId xmlns:p14="http://schemas.microsoft.com/office/powerpoint/2010/main" val="229318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15F383-4A9E-2149-A952-B5563948ACD5}" type="slidenum">
              <a:rPr lang="en-US" smtClean="0"/>
              <a:t>25</a:t>
            </a:fld>
            <a:endParaRPr lang="en-US" dirty="0"/>
          </a:p>
        </p:txBody>
      </p:sp>
    </p:spTree>
    <p:extLst>
      <p:ext uri="{BB962C8B-B14F-4D97-AF65-F5344CB8AC3E}">
        <p14:creationId xmlns:p14="http://schemas.microsoft.com/office/powerpoint/2010/main" val="3027423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9B76-5477-1912-B724-14F0B0A0B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3F71FD-14A3-4752-04E0-DC9E23BF3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9F9672-50DC-E892-66F4-7610E640EDD7}"/>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5" name="Footer Placeholder 4">
            <a:extLst>
              <a:ext uri="{FF2B5EF4-FFF2-40B4-BE49-F238E27FC236}">
                <a16:creationId xmlns:a16="http://schemas.microsoft.com/office/drawing/2014/main" id="{40E3106D-1680-5465-7FB2-91E16272BF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70106F-4A9A-8F99-EBA3-799B9B97D615}"/>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2366257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BDF5-43F0-8256-A403-E3981FF713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92EBEB-AAF6-386E-080F-10F08F6B7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9B77D-58A3-CF4A-BD1C-B0892CA29200}"/>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5" name="Footer Placeholder 4">
            <a:extLst>
              <a:ext uri="{FF2B5EF4-FFF2-40B4-BE49-F238E27FC236}">
                <a16:creationId xmlns:a16="http://schemas.microsoft.com/office/drawing/2014/main" id="{750A2F9D-B16A-8084-C721-6A3F0BCC21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C0C52C-F2B0-86C6-3AFE-58F57387E691}"/>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304153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132BD-6941-28C2-6766-C8093B712A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BD6D76-8F96-669B-FA62-EAECF49434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3DBEF-41E6-61D6-DAB3-3D96017C18DF}"/>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5" name="Footer Placeholder 4">
            <a:extLst>
              <a:ext uri="{FF2B5EF4-FFF2-40B4-BE49-F238E27FC236}">
                <a16:creationId xmlns:a16="http://schemas.microsoft.com/office/drawing/2014/main" id="{FB2148BF-C97E-5F54-9364-8092750465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952958-34E2-74B2-B5C5-4D980CDEF519}"/>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3295913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503416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D067-DFC9-4135-79F0-9427BEC91F63}"/>
              </a:ext>
            </a:extLst>
          </p:cNvPr>
          <p:cNvSpPr>
            <a:spLocks noGrp="1"/>
          </p:cNvSpPr>
          <p:nvPr>
            <p:ph type="title"/>
          </p:nvPr>
        </p:nvSpPr>
        <p:spPr>
          <a:xfrm>
            <a:off x="0" y="18255"/>
            <a:ext cx="12192000" cy="1325563"/>
          </a:xfrm>
        </p:spPr>
        <p:txBody>
          <a:bodyPr/>
          <a:lstStyle>
            <a:lvl1pPr algn="ctr">
              <a:defRPr sz="6000" b="1"/>
            </a:lvl1pPr>
          </a:lstStyle>
          <a:p>
            <a:r>
              <a:rPr lang="en-US" dirty="0"/>
              <a:t>Click to edit Master title style</a:t>
            </a:r>
          </a:p>
        </p:txBody>
      </p:sp>
      <p:sp>
        <p:nvSpPr>
          <p:cNvPr id="3" name="Content Placeholder 2">
            <a:extLst>
              <a:ext uri="{FF2B5EF4-FFF2-40B4-BE49-F238E27FC236}">
                <a16:creationId xmlns:a16="http://schemas.microsoft.com/office/drawing/2014/main" id="{4649B786-3CF9-D4B2-6271-FEFA65CFF716}"/>
              </a:ext>
            </a:extLst>
          </p:cNvPr>
          <p:cNvSpPr>
            <a:spLocks noGrp="1"/>
          </p:cNvSpPr>
          <p:nvPr>
            <p:ph idx="1"/>
          </p:nvPr>
        </p:nvSpPr>
        <p:spPr>
          <a:xfrm>
            <a:off x="228600" y="1485900"/>
            <a:ext cx="11750040" cy="5353845"/>
          </a:xfrm>
        </p:spPr>
        <p:txBody>
          <a:bodyPr>
            <a:normAutofit/>
          </a:bodyPr>
          <a:lstStyle>
            <a:lvl1pPr>
              <a:spcAft>
                <a:spcPts val="1200"/>
              </a:spcAft>
              <a:defRPr sz="3600">
                <a:latin typeface="Times New Roman" panose="02020603050405020304" pitchFamily="18" charset="0"/>
                <a:cs typeface="Times New Roman" panose="02020603050405020304" pitchFamily="18" charset="0"/>
              </a:defRPr>
            </a:lvl1pPr>
            <a:lvl2pPr>
              <a:spcAft>
                <a:spcPts val="1200"/>
              </a:spcAft>
              <a:defRPr sz="2800">
                <a:latin typeface="Times New Roman" panose="02020603050405020304" pitchFamily="18" charset="0"/>
                <a:cs typeface="Times New Roman" panose="02020603050405020304" pitchFamily="18" charset="0"/>
              </a:defRPr>
            </a:lvl2pPr>
            <a:lvl3pPr>
              <a:spcAft>
                <a:spcPts val="1200"/>
              </a:spcAft>
              <a:defRPr sz="2800">
                <a:latin typeface="Times New Roman" panose="02020603050405020304" pitchFamily="18" charset="0"/>
                <a:cs typeface="Times New Roman" panose="02020603050405020304" pitchFamily="18" charset="0"/>
              </a:defRPr>
            </a:lvl3pPr>
            <a:lvl4pPr>
              <a:spcAft>
                <a:spcPts val="1200"/>
              </a:spcAft>
              <a:defRPr sz="2800">
                <a:latin typeface="Times New Roman" panose="02020603050405020304" pitchFamily="18" charset="0"/>
                <a:cs typeface="Times New Roman" panose="02020603050405020304" pitchFamily="18" charset="0"/>
              </a:defRPr>
            </a:lvl4pPr>
            <a:lvl5pPr>
              <a:spcAft>
                <a:spcPts val="1200"/>
              </a:spcAft>
              <a:defRPr sz="2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857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83BA-D04B-E17F-897C-0AFDF7394F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75B01D-1485-D430-A475-125F06084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D0689-5DE1-2671-AC48-1DC9EBDD0F55}"/>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5" name="Footer Placeholder 4">
            <a:extLst>
              <a:ext uri="{FF2B5EF4-FFF2-40B4-BE49-F238E27FC236}">
                <a16:creationId xmlns:a16="http://schemas.microsoft.com/office/drawing/2014/main" id="{486981E3-FD00-A4AD-7366-FE8835716A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8DDC9B-D27F-D679-C090-F8E7BACDC6D3}"/>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21854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6F99-C47D-5532-C813-BC2A3C1B2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8B08FD-173F-68A4-18AC-F35DD109E4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34867-1A52-27D2-9F46-9A5FF3498D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32973B-D2FF-F656-2F70-610EA847620D}"/>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6" name="Footer Placeholder 5">
            <a:extLst>
              <a:ext uri="{FF2B5EF4-FFF2-40B4-BE49-F238E27FC236}">
                <a16:creationId xmlns:a16="http://schemas.microsoft.com/office/drawing/2014/main" id="{80012C67-84DF-273E-07EE-5A764BCDE7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0E20B5-29CB-A26F-0E40-9FE7AD26A813}"/>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312881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1D23-6712-A618-04D7-8CBB4BEF07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E5B38C-57F6-3682-DE98-6F7BE9C3C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A7A85-420C-F530-F802-FEE5BC822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61E796-631D-7BFF-E7E7-64DFB1B28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DAF53-887D-E654-4165-DDBF2A860D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A76477-1892-B1AE-67FE-C7D76FED4E43}"/>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8" name="Footer Placeholder 7">
            <a:extLst>
              <a:ext uri="{FF2B5EF4-FFF2-40B4-BE49-F238E27FC236}">
                <a16:creationId xmlns:a16="http://schemas.microsoft.com/office/drawing/2014/main" id="{233F2307-CCF9-5578-79D1-D5B45A17907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3AD1ED4-1BC1-BEAD-8F4B-57899A205547}"/>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416565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EE3-C86E-851A-0A79-407ADCD5F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C3807-1DD7-4141-91DC-14270E14B485}"/>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4" name="Footer Placeholder 3">
            <a:extLst>
              <a:ext uri="{FF2B5EF4-FFF2-40B4-BE49-F238E27FC236}">
                <a16:creationId xmlns:a16="http://schemas.microsoft.com/office/drawing/2014/main" id="{908B516F-2686-B396-8DE0-8C41FA3CE1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C4156E-664A-C054-9F1E-E687FB510A65}"/>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158633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5BB4B-F64E-C232-07C6-42E4FAAE952C}"/>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3" name="Footer Placeholder 2">
            <a:extLst>
              <a:ext uri="{FF2B5EF4-FFF2-40B4-BE49-F238E27FC236}">
                <a16:creationId xmlns:a16="http://schemas.microsoft.com/office/drawing/2014/main" id="{19FF5DCE-AE60-F7B9-9F17-D47912B4560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0C3955-483C-CABB-E7BD-8B72E8497580}"/>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298619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D5D4-8D19-59B4-877C-0A8E874F0C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186B4A-F00D-C841-DD11-175C2C4C4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3B2E2-D1A7-C37D-701E-808CED160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DAF8B-8BEF-9C6E-B8FB-B8EC35A2EA89}"/>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6" name="Footer Placeholder 5">
            <a:extLst>
              <a:ext uri="{FF2B5EF4-FFF2-40B4-BE49-F238E27FC236}">
                <a16:creationId xmlns:a16="http://schemas.microsoft.com/office/drawing/2014/main" id="{E0DB5466-9B0F-0205-43DC-9C0FAEDF27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B27446-4D58-1661-FCD7-02199B8792A1}"/>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3818724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A83C-A7B8-8025-3864-3D582A50D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A53693-6B96-0EC4-C03E-7C2C5837D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490B449-6251-2EC5-25D2-D96CFA903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3FD56-6240-76ED-482A-BBE5B32C0591}"/>
              </a:ext>
            </a:extLst>
          </p:cNvPr>
          <p:cNvSpPr>
            <a:spLocks noGrp="1"/>
          </p:cNvSpPr>
          <p:nvPr>
            <p:ph type="dt" sz="half" idx="10"/>
          </p:nvPr>
        </p:nvSpPr>
        <p:spPr/>
        <p:txBody>
          <a:bodyPr/>
          <a:lstStyle/>
          <a:p>
            <a:fld id="{9BF60C95-0472-DE44-8980-673BD05BB60F}" type="datetimeFigureOut">
              <a:rPr lang="en-US" smtClean="0"/>
              <a:t>8/24/23</a:t>
            </a:fld>
            <a:endParaRPr lang="en-US" dirty="0"/>
          </a:p>
        </p:txBody>
      </p:sp>
      <p:sp>
        <p:nvSpPr>
          <p:cNvPr id="6" name="Footer Placeholder 5">
            <a:extLst>
              <a:ext uri="{FF2B5EF4-FFF2-40B4-BE49-F238E27FC236}">
                <a16:creationId xmlns:a16="http://schemas.microsoft.com/office/drawing/2014/main" id="{8D539926-4DD4-1D39-5754-C2A74EC2E3C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224F8B-9A32-D985-8D1F-D4A2E980642A}"/>
              </a:ext>
            </a:extLst>
          </p:cNvPr>
          <p:cNvSpPr>
            <a:spLocks noGrp="1"/>
          </p:cNvSpPr>
          <p:nvPr>
            <p:ph type="sldNum" sz="quarter" idx="12"/>
          </p:nvPr>
        </p:nvSpPr>
        <p:spPr/>
        <p:txBody>
          <a:bodyPr/>
          <a:lstStyle/>
          <a:p>
            <a:fld id="{C731EA06-B607-8F4C-BF44-DD6FFB7234D5}" type="slidenum">
              <a:rPr lang="en-US" smtClean="0"/>
              <a:t>‹#›</a:t>
            </a:fld>
            <a:endParaRPr lang="en-US" dirty="0"/>
          </a:p>
        </p:txBody>
      </p:sp>
    </p:spTree>
    <p:extLst>
      <p:ext uri="{BB962C8B-B14F-4D97-AF65-F5344CB8AC3E}">
        <p14:creationId xmlns:p14="http://schemas.microsoft.com/office/powerpoint/2010/main" val="106646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70175C-CA22-AB9F-E987-6E04B94BBC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FAEF36-B15E-C3B1-E7A8-12742413CA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6B54F-274F-A05C-5EA5-21F09D87D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60C95-0472-DE44-8980-673BD05BB60F}" type="datetimeFigureOut">
              <a:rPr lang="en-US" smtClean="0"/>
              <a:t>8/24/23</a:t>
            </a:fld>
            <a:endParaRPr lang="en-US" dirty="0"/>
          </a:p>
        </p:txBody>
      </p:sp>
      <p:sp>
        <p:nvSpPr>
          <p:cNvPr id="5" name="Footer Placeholder 4">
            <a:extLst>
              <a:ext uri="{FF2B5EF4-FFF2-40B4-BE49-F238E27FC236}">
                <a16:creationId xmlns:a16="http://schemas.microsoft.com/office/drawing/2014/main" id="{3CC66B5B-7206-2246-F3A8-C71E22ED8D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A6FDA53-25B6-6875-7BDC-0790FFCE1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1EA06-B607-8F4C-BF44-DD6FFB7234D5}" type="slidenum">
              <a:rPr lang="en-US" smtClean="0"/>
              <a:t>‹#›</a:t>
            </a:fld>
            <a:endParaRPr lang="en-US" dirty="0"/>
          </a:p>
        </p:txBody>
      </p:sp>
    </p:spTree>
    <p:extLst>
      <p:ext uri="{BB962C8B-B14F-4D97-AF65-F5344CB8AC3E}">
        <p14:creationId xmlns:p14="http://schemas.microsoft.com/office/powerpoint/2010/main" val="331409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bmj.com/bmj/2020/09/30/pooled-testing-for-sars-cov-2-could-provide-the-solution-to-uks-testing-strategy/"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6AA3-A4F8-6D0B-B432-433D107C8648}"/>
              </a:ext>
            </a:extLst>
          </p:cNvPr>
          <p:cNvSpPr>
            <a:spLocks noGrp="1"/>
          </p:cNvSpPr>
          <p:nvPr>
            <p:ph type="ctrTitle"/>
          </p:nvPr>
        </p:nvSpPr>
        <p:spPr>
          <a:xfrm>
            <a:off x="198783" y="1122363"/>
            <a:ext cx="11993217" cy="2387600"/>
          </a:xfrm>
        </p:spPr>
        <p:txBody>
          <a:bodyPr>
            <a:normAutofit/>
          </a:bodyPr>
          <a:lstStyle/>
          <a:p>
            <a:r>
              <a:rPr lang="en-US" sz="7200" b="1" dirty="0">
                <a:latin typeface="+mn-lt"/>
              </a:rPr>
              <a:t>Ch 11. Propagating analyzing, and reducing uncertainty</a:t>
            </a:r>
          </a:p>
        </p:txBody>
      </p:sp>
      <p:sp>
        <p:nvSpPr>
          <p:cNvPr id="3" name="Subtitle 2">
            <a:extLst>
              <a:ext uri="{FF2B5EF4-FFF2-40B4-BE49-F238E27FC236}">
                <a16:creationId xmlns:a16="http://schemas.microsoft.com/office/drawing/2014/main" id="{29AFAACE-D6AE-D24B-8083-690CFD3E89DE}"/>
              </a:ext>
            </a:extLst>
          </p:cNvPr>
          <p:cNvSpPr>
            <a:spLocks noGrp="1"/>
          </p:cNvSpPr>
          <p:nvPr>
            <p:ph type="subTitle" idx="1"/>
          </p:nvPr>
        </p:nvSpPr>
        <p:spPr>
          <a:xfrm>
            <a:off x="1524000" y="3602037"/>
            <a:ext cx="9144000" cy="2133599"/>
          </a:xfrm>
        </p:spPr>
        <p:txBody>
          <a:bodyPr>
            <a:noAutofit/>
          </a:bodyPr>
          <a:lstStyle/>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Amy Hurford</a:t>
            </a:r>
          </a:p>
          <a:p>
            <a:r>
              <a:rPr lang="en-US" sz="3600" dirty="0">
                <a:latin typeface="Times New Roman" panose="02020603050405020304" pitchFamily="18" charset="0"/>
                <a:cs typeface="Times New Roman" panose="02020603050405020304" pitchFamily="18" charset="0"/>
              </a:rPr>
              <a:t>Memorial University</a:t>
            </a:r>
          </a:p>
        </p:txBody>
      </p:sp>
    </p:spTree>
    <p:extLst>
      <p:ext uri="{BB962C8B-B14F-4D97-AF65-F5344CB8AC3E}">
        <p14:creationId xmlns:p14="http://schemas.microsoft.com/office/powerpoint/2010/main" val="1907840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B5A0-F76E-3C38-C3B7-DE2B7E9226C8}"/>
              </a:ext>
            </a:extLst>
          </p:cNvPr>
          <p:cNvSpPr>
            <a:spLocks noGrp="1"/>
          </p:cNvSpPr>
          <p:nvPr>
            <p:ph type="title"/>
          </p:nvPr>
        </p:nvSpPr>
        <p:spPr/>
        <p:txBody>
          <a:bodyPr/>
          <a:lstStyle/>
          <a:p>
            <a:r>
              <a:rPr lang="en-US" dirty="0"/>
              <a:t>Global sensitivity - Monte Carlo</a:t>
            </a:r>
          </a:p>
        </p:txBody>
      </p:sp>
      <p:pic>
        <p:nvPicPr>
          <p:cNvPr id="7" name="Picture 6">
            <a:extLst>
              <a:ext uri="{FF2B5EF4-FFF2-40B4-BE49-F238E27FC236}">
                <a16:creationId xmlns:a16="http://schemas.microsoft.com/office/drawing/2014/main" id="{E0073578-79F6-23B4-B052-FD55316A2086}"/>
              </a:ext>
            </a:extLst>
          </p:cNvPr>
          <p:cNvPicPr>
            <a:picLocks noChangeAspect="1"/>
          </p:cNvPicPr>
          <p:nvPr/>
        </p:nvPicPr>
        <p:blipFill>
          <a:blip r:embed="rId2"/>
          <a:stretch>
            <a:fillRect/>
          </a:stretch>
        </p:blipFill>
        <p:spPr>
          <a:xfrm>
            <a:off x="686549" y="993298"/>
            <a:ext cx="9233941" cy="5373503"/>
          </a:xfrm>
          <a:prstGeom prst="rect">
            <a:avLst/>
          </a:prstGeom>
        </p:spPr>
      </p:pic>
      <p:sp>
        <p:nvSpPr>
          <p:cNvPr id="3" name="TextBox 2">
            <a:extLst>
              <a:ext uri="{FF2B5EF4-FFF2-40B4-BE49-F238E27FC236}">
                <a16:creationId xmlns:a16="http://schemas.microsoft.com/office/drawing/2014/main" id="{5731CB46-D280-2E70-C186-4E680A0E598A}"/>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316239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3859-DCE5-5828-3242-8822260D2236}"/>
              </a:ext>
            </a:extLst>
          </p:cNvPr>
          <p:cNvSpPr>
            <a:spLocks noGrp="1"/>
          </p:cNvSpPr>
          <p:nvPr>
            <p:ph type="title"/>
          </p:nvPr>
        </p:nvSpPr>
        <p:spPr/>
        <p:txBody>
          <a:bodyPr/>
          <a:lstStyle/>
          <a:p>
            <a:r>
              <a:rPr lang="en-US" dirty="0"/>
              <a:t>Global sensitivity – other approaches</a:t>
            </a:r>
          </a:p>
        </p:txBody>
      </p:sp>
      <p:sp>
        <p:nvSpPr>
          <p:cNvPr id="3" name="Content Placeholder 2">
            <a:extLst>
              <a:ext uri="{FF2B5EF4-FFF2-40B4-BE49-F238E27FC236}">
                <a16:creationId xmlns:a16="http://schemas.microsoft.com/office/drawing/2014/main" id="{256346B5-31CD-DBC5-A52C-9580C0C20645}"/>
              </a:ext>
            </a:extLst>
          </p:cNvPr>
          <p:cNvSpPr>
            <a:spLocks noGrp="1"/>
          </p:cNvSpPr>
          <p:nvPr>
            <p:ph idx="1"/>
          </p:nvPr>
        </p:nvSpPr>
        <p:spPr/>
        <p:txBody>
          <a:bodyPr/>
          <a:lstStyle/>
          <a:p>
            <a:r>
              <a:rPr lang="en-US" dirty="0"/>
              <a:t>Entire books on this topic, i.e., </a:t>
            </a:r>
            <a:r>
              <a:rPr lang="en-US" dirty="0" err="1"/>
              <a:t>Saltelli</a:t>
            </a:r>
            <a:r>
              <a:rPr lang="en-US" dirty="0"/>
              <a:t> et al. 2008</a:t>
            </a:r>
          </a:p>
          <a:p>
            <a:r>
              <a:rPr lang="en-US" dirty="0"/>
              <a:t>For computational efficiency:</a:t>
            </a:r>
          </a:p>
          <a:p>
            <a:pPr lvl="1"/>
            <a:r>
              <a:rPr lang="en-US" dirty="0"/>
              <a:t>Halton sequence</a:t>
            </a:r>
          </a:p>
          <a:p>
            <a:pPr lvl="1"/>
            <a:r>
              <a:rPr lang="en-US" dirty="0" err="1"/>
              <a:t>Sobol’s</a:t>
            </a:r>
            <a:r>
              <a:rPr lang="en-US" dirty="0"/>
              <a:t> LP sequence</a:t>
            </a:r>
          </a:p>
          <a:p>
            <a:pPr lvl="1"/>
            <a:r>
              <a:rPr lang="en-US" u="sng" dirty="0"/>
              <a:t>Latin Hypercube Sampling</a:t>
            </a:r>
          </a:p>
          <a:p>
            <a:pPr lvl="1"/>
            <a:r>
              <a:rPr lang="en-US" dirty="0"/>
              <a:t>Use an emulator (Box 11.1)</a:t>
            </a:r>
          </a:p>
        </p:txBody>
      </p:sp>
      <p:sp>
        <p:nvSpPr>
          <p:cNvPr id="4" name="TextBox 3">
            <a:extLst>
              <a:ext uri="{FF2B5EF4-FFF2-40B4-BE49-F238E27FC236}">
                <a16:creationId xmlns:a16="http://schemas.microsoft.com/office/drawing/2014/main" id="{464C3B6E-30A6-0DC0-9449-5177045BF30D}"/>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62501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9C90-EF13-B75C-C710-4689458C88CB}"/>
              </a:ext>
            </a:extLst>
          </p:cNvPr>
          <p:cNvSpPr>
            <a:spLocks noGrp="1"/>
          </p:cNvSpPr>
          <p:nvPr>
            <p:ph type="title"/>
          </p:nvPr>
        </p:nvSpPr>
        <p:spPr/>
        <p:txBody>
          <a:bodyPr/>
          <a:lstStyle/>
          <a:p>
            <a:r>
              <a:rPr lang="en-US" dirty="0"/>
              <a:t>Latin Hypercube Sampling</a:t>
            </a:r>
          </a:p>
        </p:txBody>
      </p:sp>
      <p:pic>
        <p:nvPicPr>
          <p:cNvPr id="5" name="Picture 4">
            <a:extLst>
              <a:ext uri="{FF2B5EF4-FFF2-40B4-BE49-F238E27FC236}">
                <a16:creationId xmlns:a16="http://schemas.microsoft.com/office/drawing/2014/main" id="{77C437F4-C99F-CF2A-70F0-26F9E9811399}"/>
              </a:ext>
            </a:extLst>
          </p:cNvPr>
          <p:cNvPicPr>
            <a:picLocks noChangeAspect="1"/>
          </p:cNvPicPr>
          <p:nvPr/>
        </p:nvPicPr>
        <p:blipFill>
          <a:blip r:embed="rId2"/>
          <a:stretch>
            <a:fillRect/>
          </a:stretch>
        </p:blipFill>
        <p:spPr>
          <a:xfrm>
            <a:off x="190230" y="1151498"/>
            <a:ext cx="5905770" cy="5688247"/>
          </a:xfrm>
          <a:prstGeom prst="rect">
            <a:avLst/>
          </a:prstGeom>
        </p:spPr>
      </p:pic>
    </p:spTree>
    <p:extLst>
      <p:ext uri="{BB962C8B-B14F-4D97-AF65-F5344CB8AC3E}">
        <p14:creationId xmlns:p14="http://schemas.microsoft.com/office/powerpoint/2010/main" val="9564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E6A0-AE0C-D17D-44EC-84D1C1122BB8}"/>
              </a:ext>
            </a:extLst>
          </p:cNvPr>
          <p:cNvSpPr>
            <a:spLocks noGrp="1"/>
          </p:cNvSpPr>
          <p:nvPr>
            <p:ph type="title"/>
          </p:nvPr>
        </p:nvSpPr>
        <p:spPr/>
        <p:txBody>
          <a:bodyPr/>
          <a:lstStyle/>
          <a:p>
            <a:r>
              <a:rPr lang="en-US" dirty="0"/>
              <a:t>Latin Hypercube Sampling</a:t>
            </a:r>
          </a:p>
        </p:txBody>
      </p:sp>
      <p:sp>
        <p:nvSpPr>
          <p:cNvPr id="3" name="Content Placeholder 2">
            <a:extLst>
              <a:ext uri="{FF2B5EF4-FFF2-40B4-BE49-F238E27FC236}">
                <a16:creationId xmlns:a16="http://schemas.microsoft.com/office/drawing/2014/main" id="{573C3B51-76C1-ACA4-7F40-1E21B2AACC1B}"/>
              </a:ext>
            </a:extLst>
          </p:cNvPr>
          <p:cNvSpPr>
            <a:spLocks noGrp="1"/>
          </p:cNvSpPr>
          <p:nvPr>
            <p:ph idx="1"/>
          </p:nvPr>
        </p:nvSpPr>
        <p:spPr/>
        <p:txBody>
          <a:bodyPr>
            <a:normAutofit fontScale="92500" lnSpcReduction="20000"/>
          </a:bodyPr>
          <a:lstStyle/>
          <a:p>
            <a:pPr marL="742950" indent="-742950">
              <a:buAutoNum type="arabicPeriod"/>
            </a:pPr>
            <a:r>
              <a:rPr lang="en-US" sz="3200" dirty="0"/>
              <a:t>Define the probability distribution functions for the K parameters and the state variable initial values</a:t>
            </a:r>
          </a:p>
          <a:p>
            <a:pPr marL="742950" indent="-742950">
              <a:buAutoNum type="arabicPeriod"/>
            </a:pPr>
            <a:r>
              <a:rPr lang="en-US" sz="3200" dirty="0"/>
              <a:t>Calculate the number of simulations</a:t>
            </a:r>
          </a:p>
          <a:p>
            <a:pPr marL="742950" indent="-742950">
              <a:buAutoNum type="arabicPeriod"/>
            </a:pPr>
            <a:r>
              <a:rPr lang="en-US" sz="3200" dirty="0"/>
              <a:t>Divide the range of each of the K parameters into N </a:t>
            </a:r>
            <a:r>
              <a:rPr lang="en-US" sz="3200" dirty="0" err="1"/>
              <a:t>equi</a:t>
            </a:r>
            <a:r>
              <a:rPr lang="en-US" sz="3200" dirty="0"/>
              <a:t>-probable intervals</a:t>
            </a:r>
          </a:p>
          <a:p>
            <a:pPr marL="742950" indent="-742950">
              <a:buAutoNum type="arabicPeriod"/>
            </a:pPr>
            <a:r>
              <a:rPr lang="en-US" sz="3200" dirty="0"/>
              <a:t>Create the LHS table</a:t>
            </a:r>
          </a:p>
          <a:p>
            <a:pPr marL="742950" indent="-742950">
              <a:buAutoNum type="arabicPeriod"/>
            </a:pPr>
            <a:r>
              <a:rPr lang="en-US" sz="3200" dirty="0"/>
              <a:t>Sample the values of the input parameters and perform the </a:t>
            </a:r>
            <a:r>
              <a:rPr lang="en-US" sz="3200" i="1" dirty="0"/>
              <a:t>N</a:t>
            </a:r>
            <a:r>
              <a:rPr lang="en-US" sz="3200" dirty="0"/>
              <a:t> simulations</a:t>
            </a:r>
          </a:p>
          <a:p>
            <a:pPr marL="742950" indent="-742950">
              <a:buAutoNum type="arabicPeriod"/>
            </a:pPr>
            <a:r>
              <a:rPr lang="en-US" sz="3200" dirty="0"/>
              <a:t>Analysis of the outcomes: uncertainty analysis</a:t>
            </a:r>
          </a:p>
          <a:p>
            <a:pPr marL="742950" indent="-742950">
              <a:buAutoNum type="arabicPeriod"/>
            </a:pPr>
            <a:r>
              <a:rPr lang="en-US" sz="3200" dirty="0"/>
              <a:t>Analysis of the outcomes: sensitivity analysis</a:t>
            </a:r>
          </a:p>
        </p:txBody>
      </p:sp>
    </p:spTree>
    <p:extLst>
      <p:ext uri="{BB962C8B-B14F-4D97-AF65-F5344CB8AC3E}">
        <p14:creationId xmlns:p14="http://schemas.microsoft.com/office/powerpoint/2010/main" val="68149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E6A0-AE0C-D17D-44EC-84D1C1122BB8}"/>
              </a:ext>
            </a:extLst>
          </p:cNvPr>
          <p:cNvSpPr>
            <a:spLocks noGrp="1"/>
          </p:cNvSpPr>
          <p:nvPr>
            <p:ph type="title"/>
          </p:nvPr>
        </p:nvSpPr>
        <p:spPr/>
        <p:txBody>
          <a:bodyPr/>
          <a:lstStyle/>
          <a:p>
            <a:r>
              <a:rPr lang="en-US" dirty="0"/>
              <a:t>LHS – HIV model</a:t>
            </a:r>
          </a:p>
        </p:txBody>
      </p:sp>
      <p:pic>
        <p:nvPicPr>
          <p:cNvPr id="5" name="Picture 4">
            <a:extLst>
              <a:ext uri="{FF2B5EF4-FFF2-40B4-BE49-F238E27FC236}">
                <a16:creationId xmlns:a16="http://schemas.microsoft.com/office/drawing/2014/main" id="{FDBF1ED3-0315-8BD3-F960-D80C2ADE4AD4}"/>
              </a:ext>
            </a:extLst>
          </p:cNvPr>
          <p:cNvPicPr>
            <a:picLocks noChangeAspect="1"/>
          </p:cNvPicPr>
          <p:nvPr/>
        </p:nvPicPr>
        <p:blipFill>
          <a:blip r:embed="rId2"/>
          <a:stretch>
            <a:fillRect/>
          </a:stretch>
        </p:blipFill>
        <p:spPr>
          <a:xfrm>
            <a:off x="1780915" y="1125180"/>
            <a:ext cx="7210685" cy="5516445"/>
          </a:xfrm>
          <a:prstGeom prst="rect">
            <a:avLst/>
          </a:prstGeom>
        </p:spPr>
      </p:pic>
      <p:sp>
        <p:nvSpPr>
          <p:cNvPr id="3" name="TextBox 2">
            <a:extLst>
              <a:ext uri="{FF2B5EF4-FFF2-40B4-BE49-F238E27FC236}">
                <a16:creationId xmlns:a16="http://schemas.microsoft.com/office/drawing/2014/main" id="{D7783118-4CC2-F7FF-D6E5-203F1BC5DCD7}"/>
              </a:ext>
            </a:extLst>
          </p:cNvPr>
          <p:cNvSpPr txBox="1"/>
          <p:nvPr/>
        </p:nvSpPr>
        <p:spPr>
          <a:xfrm>
            <a:off x="8991600" y="6272293"/>
            <a:ext cx="30937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Blower &amp; </a:t>
            </a:r>
            <a:r>
              <a:rPr lang="en-US" dirty="0" err="1">
                <a:latin typeface="Times New Roman" panose="02020603050405020304" pitchFamily="18" charset="0"/>
                <a:cs typeface="Times New Roman" panose="02020603050405020304" pitchFamily="18" charset="0"/>
              </a:rPr>
              <a:t>Dowlatabadi</a:t>
            </a:r>
            <a:r>
              <a:rPr lang="en-US" dirty="0">
                <a:latin typeface="Times New Roman" panose="02020603050405020304" pitchFamily="18" charset="0"/>
                <a:cs typeface="Times New Roman" panose="02020603050405020304" pitchFamily="18" charset="0"/>
              </a:rPr>
              <a:t> (1994) </a:t>
            </a:r>
          </a:p>
        </p:txBody>
      </p:sp>
    </p:spTree>
    <p:extLst>
      <p:ext uri="{BB962C8B-B14F-4D97-AF65-F5344CB8AC3E}">
        <p14:creationId xmlns:p14="http://schemas.microsoft.com/office/powerpoint/2010/main" val="27519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B548-E3AB-7591-5410-30911E94DB74}"/>
              </a:ext>
            </a:extLst>
          </p:cNvPr>
          <p:cNvSpPr>
            <a:spLocks noGrp="1"/>
          </p:cNvSpPr>
          <p:nvPr>
            <p:ph type="title"/>
          </p:nvPr>
        </p:nvSpPr>
        <p:spPr/>
        <p:txBody>
          <a:bodyPr/>
          <a:lstStyle/>
          <a:p>
            <a:r>
              <a:rPr lang="en-US" dirty="0"/>
              <a:t>1. Define the PDFs for the parameters</a:t>
            </a:r>
          </a:p>
        </p:txBody>
      </p:sp>
      <p:pic>
        <p:nvPicPr>
          <p:cNvPr id="5" name="Picture 4">
            <a:extLst>
              <a:ext uri="{FF2B5EF4-FFF2-40B4-BE49-F238E27FC236}">
                <a16:creationId xmlns:a16="http://schemas.microsoft.com/office/drawing/2014/main" id="{B91003D5-2B50-96E1-9852-8D46CFCB6575}"/>
              </a:ext>
            </a:extLst>
          </p:cNvPr>
          <p:cNvPicPr>
            <a:picLocks noChangeAspect="1"/>
          </p:cNvPicPr>
          <p:nvPr/>
        </p:nvPicPr>
        <p:blipFill>
          <a:blip r:embed="rId2"/>
          <a:stretch>
            <a:fillRect/>
          </a:stretch>
        </p:blipFill>
        <p:spPr>
          <a:xfrm>
            <a:off x="1243330" y="1104425"/>
            <a:ext cx="7327900" cy="5537200"/>
          </a:xfrm>
          <a:prstGeom prst="rect">
            <a:avLst/>
          </a:prstGeom>
        </p:spPr>
      </p:pic>
      <p:sp>
        <p:nvSpPr>
          <p:cNvPr id="4" name="TextBox 3">
            <a:extLst>
              <a:ext uri="{FF2B5EF4-FFF2-40B4-BE49-F238E27FC236}">
                <a16:creationId xmlns:a16="http://schemas.microsoft.com/office/drawing/2014/main" id="{ECD066E9-5B8A-03C6-B0A2-2B0BE38DD4CC}"/>
              </a:ext>
            </a:extLst>
          </p:cNvPr>
          <p:cNvSpPr txBox="1"/>
          <p:nvPr/>
        </p:nvSpPr>
        <p:spPr>
          <a:xfrm>
            <a:off x="8991600" y="6272293"/>
            <a:ext cx="30937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Blower &amp; </a:t>
            </a:r>
            <a:r>
              <a:rPr lang="en-US" dirty="0" err="1">
                <a:latin typeface="Times New Roman" panose="02020603050405020304" pitchFamily="18" charset="0"/>
                <a:cs typeface="Times New Roman" panose="02020603050405020304" pitchFamily="18" charset="0"/>
              </a:rPr>
              <a:t>Dowlatabadi</a:t>
            </a:r>
            <a:r>
              <a:rPr lang="en-US" dirty="0">
                <a:latin typeface="Times New Roman" panose="02020603050405020304" pitchFamily="18" charset="0"/>
                <a:cs typeface="Times New Roman" panose="02020603050405020304" pitchFamily="18" charset="0"/>
              </a:rPr>
              <a:t> (1994) </a:t>
            </a:r>
          </a:p>
        </p:txBody>
      </p:sp>
    </p:spTree>
    <p:extLst>
      <p:ext uri="{BB962C8B-B14F-4D97-AF65-F5344CB8AC3E}">
        <p14:creationId xmlns:p14="http://schemas.microsoft.com/office/powerpoint/2010/main" val="223133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A204-5208-E9C8-EDFA-011BF794B0F2}"/>
              </a:ext>
            </a:extLst>
          </p:cNvPr>
          <p:cNvSpPr>
            <a:spLocks noGrp="1"/>
          </p:cNvSpPr>
          <p:nvPr>
            <p:ph type="title"/>
          </p:nvPr>
        </p:nvSpPr>
        <p:spPr/>
        <p:txBody>
          <a:bodyPr>
            <a:normAutofit fontScale="90000"/>
          </a:bodyPr>
          <a:lstStyle/>
          <a:p>
            <a:r>
              <a:rPr lang="en-US" dirty="0"/>
              <a:t>2. Calculate the number of simulations</a:t>
            </a:r>
          </a:p>
        </p:txBody>
      </p:sp>
      <p:sp>
        <p:nvSpPr>
          <p:cNvPr id="3" name="Content Placeholder 2">
            <a:extLst>
              <a:ext uri="{FF2B5EF4-FFF2-40B4-BE49-F238E27FC236}">
                <a16:creationId xmlns:a16="http://schemas.microsoft.com/office/drawing/2014/main" id="{BE595F7C-E064-C667-2438-11F764F40F32}"/>
              </a:ext>
            </a:extLst>
          </p:cNvPr>
          <p:cNvSpPr>
            <a:spLocks noGrp="1"/>
          </p:cNvSpPr>
          <p:nvPr>
            <p:ph idx="1"/>
          </p:nvPr>
        </p:nvSpPr>
        <p:spPr/>
        <p:txBody>
          <a:bodyPr/>
          <a:lstStyle/>
          <a:p>
            <a:r>
              <a:rPr lang="en-US" dirty="0"/>
              <a:t>Necessary N  &gt; (4/3)K</a:t>
            </a:r>
          </a:p>
          <a:p>
            <a:r>
              <a:rPr lang="en-US" dirty="0"/>
              <a:t>When N is large, better ability to detect effects in statistical analysis (PRCC) </a:t>
            </a:r>
          </a:p>
          <a:p>
            <a:r>
              <a:rPr lang="en-US" dirty="0"/>
              <a:t>Blower &amp; </a:t>
            </a:r>
            <a:r>
              <a:rPr lang="en-US" dirty="0" err="1"/>
              <a:t>Dowlatabadi</a:t>
            </a:r>
            <a:r>
              <a:rPr lang="en-US" dirty="0"/>
              <a:t> (1994): K = 20 + 7, N = 100</a:t>
            </a:r>
          </a:p>
        </p:txBody>
      </p:sp>
      <p:sp>
        <p:nvSpPr>
          <p:cNvPr id="4" name="TextBox 3">
            <a:extLst>
              <a:ext uri="{FF2B5EF4-FFF2-40B4-BE49-F238E27FC236}">
                <a16:creationId xmlns:a16="http://schemas.microsoft.com/office/drawing/2014/main" id="{F1BE962C-F6E0-8C8D-C638-59178A2D81C0}"/>
              </a:ext>
            </a:extLst>
          </p:cNvPr>
          <p:cNvSpPr txBox="1"/>
          <p:nvPr/>
        </p:nvSpPr>
        <p:spPr>
          <a:xfrm>
            <a:off x="8991600" y="6272293"/>
            <a:ext cx="30937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Blower &amp; </a:t>
            </a:r>
            <a:r>
              <a:rPr lang="en-US" dirty="0" err="1">
                <a:latin typeface="Times New Roman" panose="02020603050405020304" pitchFamily="18" charset="0"/>
                <a:cs typeface="Times New Roman" panose="02020603050405020304" pitchFamily="18" charset="0"/>
              </a:rPr>
              <a:t>Dowlatabadi</a:t>
            </a:r>
            <a:r>
              <a:rPr lang="en-US" dirty="0">
                <a:latin typeface="Times New Roman" panose="02020603050405020304" pitchFamily="18" charset="0"/>
                <a:cs typeface="Times New Roman" panose="02020603050405020304" pitchFamily="18" charset="0"/>
              </a:rPr>
              <a:t> (1994) </a:t>
            </a:r>
          </a:p>
        </p:txBody>
      </p:sp>
    </p:spTree>
    <p:extLst>
      <p:ext uri="{BB962C8B-B14F-4D97-AF65-F5344CB8AC3E}">
        <p14:creationId xmlns:p14="http://schemas.microsoft.com/office/powerpoint/2010/main" val="3769832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B6C1-19FF-168F-BB77-858D48B666E8}"/>
              </a:ext>
            </a:extLst>
          </p:cNvPr>
          <p:cNvSpPr>
            <a:spLocks noGrp="1"/>
          </p:cNvSpPr>
          <p:nvPr>
            <p:ph type="title"/>
          </p:nvPr>
        </p:nvSpPr>
        <p:spPr/>
        <p:txBody>
          <a:bodyPr>
            <a:normAutofit fontScale="90000"/>
          </a:bodyPr>
          <a:lstStyle/>
          <a:p>
            <a:r>
              <a:rPr lang="en-US" dirty="0"/>
              <a:t>3. Divide each parameter range into N </a:t>
            </a:r>
            <a:r>
              <a:rPr lang="en-US" dirty="0" err="1"/>
              <a:t>equi</a:t>
            </a:r>
            <a:r>
              <a:rPr lang="en-US" dirty="0"/>
              <a:t>-probable regions</a:t>
            </a:r>
          </a:p>
        </p:txBody>
      </p:sp>
      <p:pic>
        <p:nvPicPr>
          <p:cNvPr id="5" name="Picture 4">
            <a:extLst>
              <a:ext uri="{FF2B5EF4-FFF2-40B4-BE49-F238E27FC236}">
                <a16:creationId xmlns:a16="http://schemas.microsoft.com/office/drawing/2014/main" id="{3220F5E4-490D-827B-42C2-08EAD09A032E}"/>
              </a:ext>
            </a:extLst>
          </p:cNvPr>
          <p:cNvPicPr>
            <a:picLocks noChangeAspect="1"/>
          </p:cNvPicPr>
          <p:nvPr/>
        </p:nvPicPr>
        <p:blipFill>
          <a:blip r:embed="rId2"/>
          <a:stretch>
            <a:fillRect/>
          </a:stretch>
        </p:blipFill>
        <p:spPr>
          <a:xfrm>
            <a:off x="1197982" y="1552810"/>
            <a:ext cx="6260355" cy="5165015"/>
          </a:xfrm>
          <a:prstGeom prst="rect">
            <a:avLst/>
          </a:prstGeom>
        </p:spPr>
      </p:pic>
      <p:sp>
        <p:nvSpPr>
          <p:cNvPr id="3" name="TextBox 2">
            <a:extLst>
              <a:ext uri="{FF2B5EF4-FFF2-40B4-BE49-F238E27FC236}">
                <a16:creationId xmlns:a16="http://schemas.microsoft.com/office/drawing/2014/main" id="{DAEF95E6-38F8-9EA7-92C1-0A505534F8C3}"/>
              </a:ext>
            </a:extLst>
          </p:cNvPr>
          <p:cNvSpPr txBox="1"/>
          <p:nvPr/>
        </p:nvSpPr>
        <p:spPr>
          <a:xfrm>
            <a:off x="8991600" y="6272293"/>
            <a:ext cx="30937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Blower &amp; </a:t>
            </a:r>
            <a:r>
              <a:rPr lang="en-US" dirty="0" err="1">
                <a:latin typeface="Times New Roman" panose="02020603050405020304" pitchFamily="18" charset="0"/>
                <a:cs typeface="Times New Roman" panose="02020603050405020304" pitchFamily="18" charset="0"/>
              </a:rPr>
              <a:t>Dowlatabadi</a:t>
            </a:r>
            <a:r>
              <a:rPr lang="en-US" dirty="0">
                <a:latin typeface="Times New Roman" panose="02020603050405020304" pitchFamily="18" charset="0"/>
                <a:cs typeface="Times New Roman" panose="02020603050405020304" pitchFamily="18" charset="0"/>
              </a:rPr>
              <a:t> (1994) </a:t>
            </a:r>
          </a:p>
        </p:txBody>
      </p:sp>
    </p:spTree>
    <p:extLst>
      <p:ext uri="{BB962C8B-B14F-4D97-AF65-F5344CB8AC3E}">
        <p14:creationId xmlns:p14="http://schemas.microsoft.com/office/powerpoint/2010/main" val="283005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8AA8-5FB8-B7DF-A432-529D3C2A8BA4}"/>
              </a:ext>
            </a:extLst>
          </p:cNvPr>
          <p:cNvSpPr>
            <a:spLocks noGrp="1"/>
          </p:cNvSpPr>
          <p:nvPr>
            <p:ph type="title"/>
          </p:nvPr>
        </p:nvSpPr>
        <p:spPr/>
        <p:txBody>
          <a:bodyPr/>
          <a:lstStyle/>
          <a:p>
            <a:r>
              <a:rPr lang="en-US" dirty="0"/>
              <a:t>4. Create the LHS table</a:t>
            </a:r>
          </a:p>
        </p:txBody>
      </p:sp>
      <p:sp>
        <p:nvSpPr>
          <p:cNvPr id="3" name="Content Placeholder 2">
            <a:extLst>
              <a:ext uri="{FF2B5EF4-FFF2-40B4-BE49-F238E27FC236}">
                <a16:creationId xmlns:a16="http://schemas.microsoft.com/office/drawing/2014/main" id="{EC7FB569-5517-A50C-9246-CE01917E2187}"/>
              </a:ext>
            </a:extLst>
          </p:cNvPr>
          <p:cNvSpPr>
            <a:spLocks noGrp="1"/>
          </p:cNvSpPr>
          <p:nvPr>
            <p:ph idx="1"/>
          </p:nvPr>
        </p:nvSpPr>
        <p:spPr/>
        <p:txBody>
          <a:bodyPr/>
          <a:lstStyle/>
          <a:p>
            <a:r>
              <a:rPr lang="en-US" dirty="0"/>
              <a:t>N x K table, random sampling of PDF indices, </a:t>
            </a:r>
            <a:r>
              <a:rPr lang="en-US" i="1" dirty="0" err="1"/>
              <a:t>i</a:t>
            </a:r>
            <a:r>
              <a:rPr lang="en-US" dirty="0"/>
              <a:t>, without replacement</a:t>
            </a:r>
          </a:p>
        </p:txBody>
      </p:sp>
      <p:graphicFrame>
        <p:nvGraphicFramePr>
          <p:cNvPr id="4" name="Table 4">
            <a:extLst>
              <a:ext uri="{FF2B5EF4-FFF2-40B4-BE49-F238E27FC236}">
                <a16:creationId xmlns:a16="http://schemas.microsoft.com/office/drawing/2014/main" id="{CDB8B5ED-ECBF-1C31-41FD-850986217F14}"/>
              </a:ext>
            </a:extLst>
          </p:cNvPr>
          <p:cNvGraphicFramePr>
            <a:graphicFrameLocks noGrp="1"/>
          </p:cNvGraphicFramePr>
          <p:nvPr>
            <p:extLst>
              <p:ext uri="{D42A27DB-BD31-4B8C-83A1-F6EECF244321}">
                <p14:modId xmlns:p14="http://schemas.microsoft.com/office/powerpoint/2010/main" val="2154305621"/>
              </p:ext>
            </p:extLst>
          </p:nvPr>
        </p:nvGraphicFramePr>
        <p:xfrm>
          <a:off x="476514" y="2737038"/>
          <a:ext cx="11486886" cy="3860800"/>
        </p:xfrm>
        <a:graphic>
          <a:graphicData uri="http://schemas.openxmlformats.org/drawingml/2006/table">
            <a:tbl>
              <a:tblPr firstRow="1" bandRow="1">
                <a:tableStyleId>{5C22544A-7EE6-4342-B048-85BDC9FD1C3A}</a:tableStyleId>
              </a:tblPr>
              <a:tblGrid>
                <a:gridCol w="1223493">
                  <a:extLst>
                    <a:ext uri="{9D8B030D-6E8A-4147-A177-3AD203B41FA5}">
                      <a16:colId xmlns:a16="http://schemas.microsoft.com/office/drawing/2014/main" val="432429761"/>
                    </a:ext>
                  </a:extLst>
                </a:gridCol>
                <a:gridCol w="2605469">
                  <a:extLst>
                    <a:ext uri="{9D8B030D-6E8A-4147-A177-3AD203B41FA5}">
                      <a16:colId xmlns:a16="http://schemas.microsoft.com/office/drawing/2014/main" val="2162019516"/>
                    </a:ext>
                  </a:extLst>
                </a:gridCol>
                <a:gridCol w="1914481">
                  <a:extLst>
                    <a:ext uri="{9D8B030D-6E8A-4147-A177-3AD203B41FA5}">
                      <a16:colId xmlns:a16="http://schemas.microsoft.com/office/drawing/2014/main" val="3157791734"/>
                    </a:ext>
                  </a:extLst>
                </a:gridCol>
                <a:gridCol w="1713425">
                  <a:extLst>
                    <a:ext uri="{9D8B030D-6E8A-4147-A177-3AD203B41FA5}">
                      <a16:colId xmlns:a16="http://schemas.microsoft.com/office/drawing/2014/main" val="3794754197"/>
                    </a:ext>
                  </a:extLst>
                </a:gridCol>
                <a:gridCol w="1584101">
                  <a:extLst>
                    <a:ext uri="{9D8B030D-6E8A-4147-A177-3AD203B41FA5}">
                      <a16:colId xmlns:a16="http://schemas.microsoft.com/office/drawing/2014/main" val="3173350289"/>
                    </a:ext>
                  </a:extLst>
                </a:gridCol>
                <a:gridCol w="2445917">
                  <a:extLst>
                    <a:ext uri="{9D8B030D-6E8A-4147-A177-3AD203B41FA5}">
                      <a16:colId xmlns:a16="http://schemas.microsoft.com/office/drawing/2014/main" val="2419262674"/>
                    </a:ext>
                  </a:extLst>
                </a:gridCol>
              </a:tblGrid>
              <a:tr h="614680">
                <a:tc>
                  <a:txBody>
                    <a:bodyPr/>
                    <a:lstStyle/>
                    <a:p>
                      <a:pPr algn="ctr"/>
                      <a:endParaRPr lang="en-US" sz="2000" dirty="0"/>
                    </a:p>
                  </a:txBody>
                  <a:tcPr/>
                </a:tc>
                <a:tc>
                  <a:txBody>
                    <a:bodyPr/>
                    <a:lstStyle/>
                    <a:p>
                      <a:pPr algn="ctr"/>
                      <a:r>
                        <a:rPr lang="en-US" sz="2000" dirty="0"/>
                        <a:t>β</a:t>
                      </a:r>
                      <a:r>
                        <a:rPr lang="en-US" sz="2000" baseline="-25000" dirty="0" err="1"/>
                        <a:t>db</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β</a:t>
                      </a:r>
                      <a:r>
                        <a:rPr lang="en-US" sz="2000" baseline="-25000" dirty="0" err="1"/>
                        <a:t>dn</a:t>
                      </a:r>
                      <a:endParaRPr lang="en-US" sz="2000" dirty="0"/>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β</a:t>
                      </a:r>
                      <a:r>
                        <a:rPr lang="en-US" sz="2000" baseline="-25000" dirty="0" err="1"/>
                        <a:t>fm</a:t>
                      </a:r>
                      <a:endParaRPr lang="en-US" sz="2000" dirty="0"/>
                    </a:p>
                    <a:p>
                      <a:pPr algn="ctr"/>
                      <a:endParaRPr lang="en-US" sz="2000" dirty="0"/>
                    </a:p>
                  </a:txBody>
                  <a:tcPr/>
                </a:tc>
                <a:tc>
                  <a:txBody>
                    <a:bodyPr/>
                    <a:lstStyle/>
                    <a:p>
                      <a:pPr algn="ctr"/>
                      <a:r>
                        <a:rPr lang="en-US" sz="2000" dirty="0"/>
                        <a:t>…</a:t>
                      </a:r>
                    </a:p>
                  </a:txBody>
                  <a:tcPr/>
                </a:tc>
                <a:tc>
                  <a:txBody>
                    <a:bodyPr/>
                    <a:lstStyle/>
                    <a:p>
                      <a:pPr algn="ctr"/>
                      <a:r>
                        <a:rPr lang="en-US" sz="2000" dirty="0"/>
                        <a:t>male-strangers t=0</a:t>
                      </a:r>
                    </a:p>
                  </a:txBody>
                  <a:tcPr/>
                </a:tc>
                <a:extLst>
                  <a:ext uri="{0D108BD9-81ED-4DB2-BD59-A6C34878D82A}">
                    <a16:rowId xmlns:a16="http://schemas.microsoft.com/office/drawing/2014/main" val="477124541"/>
                  </a:ext>
                </a:extLst>
              </a:tr>
              <a:tr h="614680">
                <a:tc>
                  <a:txBody>
                    <a:bodyPr/>
                    <a:lstStyle/>
                    <a:p>
                      <a:pPr algn="ctr"/>
                      <a:r>
                        <a:rPr lang="en-US" sz="2000" dirty="0"/>
                        <a:t>1</a:t>
                      </a:r>
                    </a:p>
                  </a:txBody>
                  <a:tcPr/>
                </a:tc>
                <a:tc>
                  <a:txBody>
                    <a:bodyPr/>
                    <a:lstStyle/>
                    <a:p>
                      <a:pPr algn="ctr"/>
                      <a:r>
                        <a:rPr lang="en-US" sz="2000" dirty="0" err="1"/>
                        <a:t>i</a:t>
                      </a:r>
                      <a:r>
                        <a:rPr lang="en-US" sz="2000" dirty="0"/>
                        <a:t>=73</a:t>
                      </a:r>
                    </a:p>
                  </a:txBody>
                  <a:tcPr/>
                </a:tc>
                <a:tc>
                  <a:txBody>
                    <a:bodyPr/>
                    <a:lstStyle/>
                    <a:p>
                      <a:pPr algn="ctr"/>
                      <a:r>
                        <a:rPr lang="en-US" sz="2000" dirty="0" err="1"/>
                        <a:t>i</a:t>
                      </a:r>
                      <a:r>
                        <a:rPr lang="en-US" sz="2000" dirty="0"/>
                        <a:t>=22</a:t>
                      </a:r>
                    </a:p>
                  </a:txBody>
                  <a:tcPr/>
                </a:tc>
                <a:tc>
                  <a:txBody>
                    <a:bodyPr/>
                    <a:lstStyle/>
                    <a:p>
                      <a:pPr algn="ctr"/>
                      <a:r>
                        <a:rPr lang="en-US" sz="2000" dirty="0" err="1"/>
                        <a:t>i</a:t>
                      </a:r>
                      <a:r>
                        <a:rPr lang="en-US" sz="2000" dirty="0"/>
                        <a:t>=10</a:t>
                      </a:r>
                    </a:p>
                  </a:txBody>
                  <a:tcPr/>
                </a:tc>
                <a:tc>
                  <a:txBody>
                    <a:bodyPr/>
                    <a:lstStyle/>
                    <a:p>
                      <a:pPr algn="ctr"/>
                      <a:r>
                        <a:rPr lang="en-US" sz="2000" dirty="0"/>
                        <a:t>…</a:t>
                      </a:r>
                    </a:p>
                  </a:txBody>
                  <a:tcPr/>
                </a:tc>
                <a:tc>
                  <a:txBody>
                    <a:bodyPr/>
                    <a:lstStyle/>
                    <a:p>
                      <a:pPr algn="ctr"/>
                      <a:r>
                        <a:rPr lang="en-US" sz="2000" dirty="0" err="1"/>
                        <a:t>i</a:t>
                      </a:r>
                      <a:r>
                        <a:rPr lang="en-US" sz="2000" dirty="0"/>
                        <a:t>=12</a:t>
                      </a:r>
                    </a:p>
                  </a:txBody>
                  <a:tcPr/>
                </a:tc>
                <a:extLst>
                  <a:ext uri="{0D108BD9-81ED-4DB2-BD59-A6C34878D82A}">
                    <a16:rowId xmlns:a16="http://schemas.microsoft.com/office/drawing/2014/main" val="3182544672"/>
                  </a:ext>
                </a:extLst>
              </a:tr>
              <a:tr h="614680">
                <a:tc>
                  <a:txBody>
                    <a:bodyPr/>
                    <a:lstStyle/>
                    <a:p>
                      <a:pPr algn="ctr"/>
                      <a:r>
                        <a:rPr lang="en-US" sz="2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t>i</a:t>
                      </a:r>
                      <a:r>
                        <a:rPr lang="en-US" sz="2000" dirty="0"/>
                        <a:t>=22</a:t>
                      </a:r>
                    </a:p>
                  </a:txBody>
                  <a:tcPr/>
                </a:tc>
                <a:tc>
                  <a:txBody>
                    <a:bodyPr/>
                    <a:lstStyle/>
                    <a:p>
                      <a:pPr algn="ctr"/>
                      <a:r>
                        <a:rPr lang="en-US" sz="2000" dirty="0" err="1"/>
                        <a:t>i</a:t>
                      </a:r>
                      <a:r>
                        <a:rPr lang="en-US" sz="2000" dirty="0"/>
                        <a:t>=4</a:t>
                      </a:r>
                    </a:p>
                  </a:txBody>
                  <a:tcPr/>
                </a:tc>
                <a:tc>
                  <a:txBody>
                    <a:bodyPr/>
                    <a:lstStyle/>
                    <a:p>
                      <a:pPr algn="ctr"/>
                      <a:r>
                        <a:rPr lang="en-US" sz="2000" dirty="0" err="1"/>
                        <a:t>i</a:t>
                      </a:r>
                      <a:r>
                        <a:rPr lang="en-US" sz="2000" dirty="0"/>
                        <a:t>=22</a:t>
                      </a:r>
                    </a:p>
                  </a:txBody>
                  <a:tcPr/>
                </a:tc>
                <a:tc>
                  <a:txBody>
                    <a:bodyPr/>
                    <a:lstStyle/>
                    <a:p>
                      <a:pPr algn="ctr"/>
                      <a:r>
                        <a:rPr lang="en-US"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t>i</a:t>
                      </a:r>
                      <a:r>
                        <a:rPr lang="en-US" sz="2000" dirty="0"/>
                        <a:t>=17</a:t>
                      </a:r>
                    </a:p>
                  </a:txBody>
                  <a:tcPr/>
                </a:tc>
                <a:extLst>
                  <a:ext uri="{0D108BD9-81ED-4DB2-BD59-A6C34878D82A}">
                    <a16:rowId xmlns:a16="http://schemas.microsoft.com/office/drawing/2014/main" val="3517848225"/>
                  </a:ext>
                </a:extLst>
              </a:tr>
              <a:tr h="614680">
                <a:tc>
                  <a:txBody>
                    <a:bodyPr/>
                    <a:lstStyle/>
                    <a:p>
                      <a:pPr algn="ctr"/>
                      <a:r>
                        <a:rPr lang="en-US" sz="2000" dirty="0"/>
                        <a:t>3</a:t>
                      </a:r>
                    </a:p>
                  </a:txBody>
                  <a:tcPr/>
                </a:tc>
                <a:tc>
                  <a:txBody>
                    <a:bodyPr/>
                    <a:lstStyle/>
                    <a:p>
                      <a:pPr algn="ctr"/>
                      <a:r>
                        <a:rPr lang="en-US" sz="2000" dirty="0" err="1"/>
                        <a:t>i</a:t>
                      </a:r>
                      <a:r>
                        <a:rPr lang="en-US" sz="2000" dirty="0"/>
                        <a:t>=1</a:t>
                      </a:r>
                    </a:p>
                  </a:txBody>
                  <a:tcPr/>
                </a:tc>
                <a:tc>
                  <a:txBody>
                    <a:bodyPr/>
                    <a:lstStyle/>
                    <a:p>
                      <a:pPr algn="ctr"/>
                      <a:r>
                        <a:rPr lang="en-US" sz="2000" dirty="0" err="1"/>
                        <a:t>i</a:t>
                      </a:r>
                      <a:r>
                        <a:rPr lang="en-US" sz="2000" dirty="0"/>
                        <a:t>=77</a:t>
                      </a:r>
                    </a:p>
                  </a:txBody>
                  <a:tcPr/>
                </a:tc>
                <a:tc>
                  <a:txBody>
                    <a:bodyPr/>
                    <a:lstStyle/>
                    <a:p>
                      <a:pPr algn="ctr"/>
                      <a:r>
                        <a:rPr lang="en-US" sz="2000" dirty="0" err="1"/>
                        <a:t>i</a:t>
                      </a:r>
                      <a:r>
                        <a:rPr lang="en-US" sz="2000" dirty="0"/>
                        <a:t>=65</a:t>
                      </a:r>
                    </a:p>
                  </a:txBody>
                  <a:tcPr/>
                </a:tc>
                <a:tc>
                  <a:txBody>
                    <a:bodyPr/>
                    <a:lstStyle/>
                    <a:p>
                      <a:pPr algn="ctr"/>
                      <a:r>
                        <a:rPr lang="en-US"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t>i</a:t>
                      </a:r>
                      <a:r>
                        <a:rPr lang="en-US" sz="2000" dirty="0"/>
                        <a:t>=91</a:t>
                      </a:r>
                    </a:p>
                  </a:txBody>
                  <a:tcPr/>
                </a:tc>
                <a:extLst>
                  <a:ext uri="{0D108BD9-81ED-4DB2-BD59-A6C34878D82A}">
                    <a16:rowId xmlns:a16="http://schemas.microsoft.com/office/drawing/2014/main" val="3764502963"/>
                  </a:ext>
                </a:extLst>
              </a:tr>
              <a:tr h="614680">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extLst>
                  <a:ext uri="{0D108BD9-81ED-4DB2-BD59-A6C34878D82A}">
                    <a16:rowId xmlns:a16="http://schemas.microsoft.com/office/drawing/2014/main" val="3052525944"/>
                  </a:ext>
                </a:extLst>
              </a:tr>
              <a:tr h="614680">
                <a:tc>
                  <a:txBody>
                    <a:bodyPr/>
                    <a:lstStyle/>
                    <a:p>
                      <a:pPr algn="ctr"/>
                      <a:r>
                        <a:rPr lang="en-US" sz="2000" dirty="0"/>
                        <a:t>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determined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determined</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determined</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determined</a:t>
                      </a:r>
                    </a:p>
                    <a:p>
                      <a:pPr algn="ctr"/>
                      <a:endParaRPr lang="en-US" sz="2000" dirty="0"/>
                    </a:p>
                  </a:txBody>
                  <a:tcPr/>
                </a:tc>
                <a:tc>
                  <a:txBody>
                    <a:bodyPr/>
                    <a:lstStyle/>
                    <a:p>
                      <a:pPr algn="ctr"/>
                      <a:r>
                        <a:rPr lang="en-US" sz="2000" dirty="0"/>
                        <a:t>determined</a:t>
                      </a:r>
                    </a:p>
                  </a:txBody>
                  <a:tcPr/>
                </a:tc>
                <a:extLst>
                  <a:ext uri="{0D108BD9-81ED-4DB2-BD59-A6C34878D82A}">
                    <a16:rowId xmlns:a16="http://schemas.microsoft.com/office/drawing/2014/main" val="467097513"/>
                  </a:ext>
                </a:extLst>
              </a:tr>
            </a:tbl>
          </a:graphicData>
        </a:graphic>
      </p:graphicFrame>
    </p:spTree>
    <p:extLst>
      <p:ext uri="{BB962C8B-B14F-4D97-AF65-F5344CB8AC3E}">
        <p14:creationId xmlns:p14="http://schemas.microsoft.com/office/powerpoint/2010/main" val="320821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42D6-9AA3-6243-2972-FB4E3E092CA0}"/>
              </a:ext>
            </a:extLst>
          </p:cNvPr>
          <p:cNvSpPr>
            <a:spLocks noGrp="1"/>
          </p:cNvSpPr>
          <p:nvPr>
            <p:ph type="title"/>
          </p:nvPr>
        </p:nvSpPr>
        <p:spPr/>
        <p:txBody>
          <a:bodyPr/>
          <a:lstStyle/>
          <a:p>
            <a:r>
              <a:rPr lang="en-US" dirty="0"/>
              <a:t>5. Run the N simulations</a:t>
            </a:r>
          </a:p>
        </p:txBody>
      </p:sp>
      <p:pic>
        <p:nvPicPr>
          <p:cNvPr id="4" name="Picture 3">
            <a:extLst>
              <a:ext uri="{FF2B5EF4-FFF2-40B4-BE49-F238E27FC236}">
                <a16:creationId xmlns:a16="http://schemas.microsoft.com/office/drawing/2014/main" id="{EAC7BCF4-8985-DF83-EF5C-C7AFCF1F982E}"/>
              </a:ext>
            </a:extLst>
          </p:cNvPr>
          <p:cNvPicPr>
            <a:picLocks noChangeAspect="1"/>
          </p:cNvPicPr>
          <p:nvPr/>
        </p:nvPicPr>
        <p:blipFill rotWithShape="1">
          <a:blip r:embed="rId2"/>
          <a:srcRect t="19638"/>
          <a:stretch/>
        </p:blipFill>
        <p:spPr>
          <a:xfrm>
            <a:off x="3314074" y="1600200"/>
            <a:ext cx="6266598" cy="5005000"/>
          </a:xfrm>
          <a:prstGeom prst="rect">
            <a:avLst/>
          </a:prstGeom>
        </p:spPr>
      </p:pic>
    </p:spTree>
    <p:extLst>
      <p:ext uri="{BB962C8B-B14F-4D97-AF65-F5344CB8AC3E}">
        <p14:creationId xmlns:p14="http://schemas.microsoft.com/office/powerpoint/2010/main" val="413894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D099-3FE6-2F4E-AFD9-4863CFE68BDE}"/>
              </a:ext>
            </a:extLst>
          </p:cNvPr>
          <p:cNvSpPr>
            <a:spLocks noGrp="1"/>
          </p:cNvSpPr>
          <p:nvPr>
            <p:ph type="title"/>
          </p:nvPr>
        </p:nvSpPr>
        <p:spPr/>
        <p:txBody>
          <a:bodyPr/>
          <a:lstStyle/>
          <a:p>
            <a:r>
              <a:rPr lang="en-US" dirty="0"/>
              <a:t>Sensitivity analysis</a:t>
            </a:r>
          </a:p>
        </p:txBody>
      </p:sp>
      <p:sp>
        <p:nvSpPr>
          <p:cNvPr id="5" name="Content Placeholder 4">
            <a:extLst>
              <a:ext uri="{FF2B5EF4-FFF2-40B4-BE49-F238E27FC236}">
                <a16:creationId xmlns:a16="http://schemas.microsoft.com/office/drawing/2014/main" id="{B84F9ABB-1462-C56A-3382-E7FF2B1DB1CB}"/>
              </a:ext>
            </a:extLst>
          </p:cNvPr>
          <p:cNvSpPr>
            <a:spLocks noGrp="1"/>
          </p:cNvSpPr>
          <p:nvPr>
            <p:ph idx="1"/>
          </p:nvPr>
        </p:nvSpPr>
        <p:spPr/>
        <p:txBody>
          <a:bodyPr/>
          <a:lstStyle/>
          <a:p>
            <a:r>
              <a:rPr lang="en-US" dirty="0"/>
              <a:t>How the change in a parameter, translates into a change in a quantity, i.e., an eigenvalue, an equilibrium, a variable at time, T.</a:t>
            </a:r>
          </a:p>
          <a:p>
            <a:r>
              <a:rPr lang="en-US" dirty="0"/>
              <a:t>Sensitivities are slopes</a:t>
            </a:r>
          </a:p>
          <a:p>
            <a:r>
              <a:rPr lang="en-US" dirty="0"/>
              <a:t>Elasticities standardize by the mean of the variable. </a:t>
            </a:r>
          </a:p>
        </p:txBody>
      </p:sp>
      <p:sp>
        <p:nvSpPr>
          <p:cNvPr id="3" name="TextBox 2">
            <a:extLst>
              <a:ext uri="{FF2B5EF4-FFF2-40B4-BE49-F238E27FC236}">
                <a16:creationId xmlns:a16="http://schemas.microsoft.com/office/drawing/2014/main" id="{EABEE912-0F2A-C0AE-E08D-F8313F154A5E}"/>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107073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25EC-57D7-D95E-6B26-083CE70E69E5}"/>
              </a:ext>
            </a:extLst>
          </p:cNvPr>
          <p:cNvSpPr>
            <a:spLocks noGrp="1"/>
          </p:cNvSpPr>
          <p:nvPr>
            <p:ph type="title"/>
          </p:nvPr>
        </p:nvSpPr>
        <p:spPr/>
        <p:txBody>
          <a:bodyPr/>
          <a:lstStyle/>
          <a:p>
            <a:r>
              <a:rPr lang="en-US" dirty="0"/>
              <a:t>6. Outcomes: Uncertainty analysis</a:t>
            </a:r>
          </a:p>
        </p:txBody>
      </p:sp>
      <p:pic>
        <p:nvPicPr>
          <p:cNvPr id="5" name="Picture 4">
            <a:extLst>
              <a:ext uri="{FF2B5EF4-FFF2-40B4-BE49-F238E27FC236}">
                <a16:creationId xmlns:a16="http://schemas.microsoft.com/office/drawing/2014/main" id="{BAF0081D-6499-CEA0-93AB-00819E6E6538}"/>
              </a:ext>
            </a:extLst>
          </p:cNvPr>
          <p:cNvPicPr>
            <a:picLocks noChangeAspect="1"/>
          </p:cNvPicPr>
          <p:nvPr/>
        </p:nvPicPr>
        <p:blipFill>
          <a:blip r:embed="rId2"/>
          <a:stretch>
            <a:fillRect/>
          </a:stretch>
        </p:blipFill>
        <p:spPr>
          <a:xfrm>
            <a:off x="941108" y="1677800"/>
            <a:ext cx="6542220" cy="4513729"/>
          </a:xfrm>
          <a:prstGeom prst="rect">
            <a:avLst/>
          </a:prstGeom>
        </p:spPr>
      </p:pic>
      <p:sp>
        <p:nvSpPr>
          <p:cNvPr id="6" name="TextBox 5">
            <a:extLst>
              <a:ext uri="{FF2B5EF4-FFF2-40B4-BE49-F238E27FC236}">
                <a16:creationId xmlns:a16="http://schemas.microsoft.com/office/drawing/2014/main" id="{DC9D6B14-0081-924E-0855-8C034B0A9C2B}"/>
              </a:ext>
            </a:extLst>
          </p:cNvPr>
          <p:cNvSpPr txBox="1"/>
          <p:nvPr/>
        </p:nvSpPr>
        <p:spPr>
          <a:xfrm>
            <a:off x="7779027" y="3021496"/>
            <a:ext cx="398891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Prediction precision is low</a:t>
            </a:r>
          </a:p>
        </p:txBody>
      </p:sp>
    </p:spTree>
    <p:extLst>
      <p:ext uri="{BB962C8B-B14F-4D97-AF65-F5344CB8AC3E}">
        <p14:creationId xmlns:p14="http://schemas.microsoft.com/office/powerpoint/2010/main" val="93506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B815-97C7-9349-5BCF-883039C71436}"/>
              </a:ext>
            </a:extLst>
          </p:cNvPr>
          <p:cNvSpPr>
            <a:spLocks noGrp="1"/>
          </p:cNvSpPr>
          <p:nvPr>
            <p:ph type="title"/>
          </p:nvPr>
        </p:nvSpPr>
        <p:spPr/>
        <p:txBody>
          <a:bodyPr/>
          <a:lstStyle/>
          <a:p>
            <a:r>
              <a:rPr lang="en-US" dirty="0"/>
              <a:t>7. Outcomes: sensitivity analysis</a:t>
            </a:r>
          </a:p>
        </p:txBody>
      </p:sp>
      <p:sp>
        <p:nvSpPr>
          <p:cNvPr id="6" name="Content Placeholder 5">
            <a:extLst>
              <a:ext uri="{FF2B5EF4-FFF2-40B4-BE49-F238E27FC236}">
                <a16:creationId xmlns:a16="http://schemas.microsoft.com/office/drawing/2014/main" id="{FF87E5F8-3B97-103B-E75B-BAB128774D89}"/>
              </a:ext>
            </a:extLst>
          </p:cNvPr>
          <p:cNvSpPr>
            <a:spLocks noGrp="1"/>
          </p:cNvSpPr>
          <p:nvPr>
            <p:ph idx="1"/>
          </p:nvPr>
        </p:nvSpPr>
        <p:spPr>
          <a:xfrm>
            <a:off x="6096000" y="1755775"/>
            <a:ext cx="5882640" cy="4672013"/>
          </a:xfrm>
        </p:spPr>
        <p:txBody>
          <a:bodyPr>
            <a:normAutofit fontScale="77500" lnSpcReduction="20000"/>
          </a:bodyPr>
          <a:lstStyle/>
          <a:p>
            <a:r>
              <a:rPr lang="en-US" dirty="0"/>
              <a:t>PRCC determines statistical relationship between each input variable and each outcome variable while keeping all other inputs at their mean value</a:t>
            </a:r>
          </a:p>
          <a:p>
            <a:r>
              <a:rPr lang="en-US" dirty="0"/>
              <a:t>Assumes monotonicity between input and outcome – assess with scatter plot</a:t>
            </a:r>
          </a:p>
          <a:p>
            <a:r>
              <a:rPr lang="en-US" dirty="0"/>
              <a:t>Sign of the PRCC indicates the qualitative effect</a:t>
            </a:r>
          </a:p>
          <a:p>
            <a:r>
              <a:rPr lang="en-US" dirty="0"/>
              <a:t>Magnitude of the PRCC importance of uncertainty of the input quantity on the imprecision of the output variable</a:t>
            </a:r>
          </a:p>
        </p:txBody>
      </p:sp>
      <p:pic>
        <p:nvPicPr>
          <p:cNvPr id="5" name="Picture 4">
            <a:extLst>
              <a:ext uri="{FF2B5EF4-FFF2-40B4-BE49-F238E27FC236}">
                <a16:creationId xmlns:a16="http://schemas.microsoft.com/office/drawing/2014/main" id="{4B15EEC9-FA85-911C-3B54-4B50E83DDE24}"/>
              </a:ext>
            </a:extLst>
          </p:cNvPr>
          <p:cNvPicPr>
            <a:picLocks noChangeAspect="1"/>
          </p:cNvPicPr>
          <p:nvPr/>
        </p:nvPicPr>
        <p:blipFill>
          <a:blip r:embed="rId2"/>
          <a:stretch>
            <a:fillRect/>
          </a:stretch>
        </p:blipFill>
        <p:spPr>
          <a:xfrm>
            <a:off x="490453" y="1209910"/>
            <a:ext cx="5367982" cy="5629835"/>
          </a:xfrm>
          <a:prstGeom prst="rect">
            <a:avLst/>
          </a:prstGeom>
        </p:spPr>
      </p:pic>
    </p:spTree>
    <p:extLst>
      <p:ext uri="{BB962C8B-B14F-4D97-AF65-F5344CB8AC3E}">
        <p14:creationId xmlns:p14="http://schemas.microsoft.com/office/powerpoint/2010/main" val="104978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ABB46-D996-3C6C-53BC-795235D7A9D9}"/>
              </a:ext>
            </a:extLst>
          </p:cNvPr>
          <p:cNvSpPr>
            <a:spLocks noGrp="1"/>
          </p:cNvSpPr>
          <p:nvPr>
            <p:ph type="title"/>
          </p:nvPr>
        </p:nvSpPr>
        <p:spPr/>
        <p:txBody>
          <a:bodyPr/>
          <a:lstStyle/>
          <a:p>
            <a:r>
              <a:rPr lang="en-US" dirty="0"/>
              <a:t>HIV model conclusion</a:t>
            </a:r>
          </a:p>
        </p:txBody>
      </p:sp>
      <p:sp>
        <p:nvSpPr>
          <p:cNvPr id="3" name="Content Placeholder 2">
            <a:extLst>
              <a:ext uri="{FF2B5EF4-FFF2-40B4-BE49-F238E27FC236}">
                <a16:creationId xmlns:a16="http://schemas.microsoft.com/office/drawing/2014/main" id="{28DCA06C-4632-D475-179C-8E2EA3B90682}"/>
              </a:ext>
            </a:extLst>
          </p:cNvPr>
          <p:cNvSpPr>
            <a:spLocks noGrp="1"/>
          </p:cNvSpPr>
          <p:nvPr>
            <p:ph idx="1"/>
          </p:nvPr>
        </p:nvSpPr>
        <p:spPr/>
        <p:txBody>
          <a:bodyPr>
            <a:normAutofit fontScale="92500"/>
          </a:bodyPr>
          <a:lstStyle/>
          <a:p>
            <a:r>
              <a:rPr lang="en-US" dirty="0"/>
              <a:t>The two heterosexual transmission efficiencies and the average adult incubation period) are the most critical in affecting the prediction precision of the future number of adult AIDS cases.</a:t>
            </a:r>
          </a:p>
          <a:p>
            <a:r>
              <a:rPr lang="en-US" dirty="0"/>
              <a:t>The estimation uncertainty of these three parameters are also critical in contributing to the prediction precision of the number of pediatric AIDS cases, however in this case the vertical transmission efficiency is also of great importance (see Table 4).</a:t>
            </a:r>
          </a:p>
          <a:p>
            <a:r>
              <a:rPr lang="en-US" dirty="0"/>
              <a:t>Note: HIV model has stable dynamics; monotonicity assumption may not be satisfied for models with chaos, i.e. measles</a:t>
            </a:r>
          </a:p>
          <a:p>
            <a:endParaRPr lang="en-US" dirty="0"/>
          </a:p>
        </p:txBody>
      </p:sp>
    </p:spTree>
    <p:extLst>
      <p:ext uri="{BB962C8B-B14F-4D97-AF65-F5344CB8AC3E}">
        <p14:creationId xmlns:p14="http://schemas.microsoft.com/office/powerpoint/2010/main" val="3753209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6212-0D2A-451A-D2D2-57B05D49A372}"/>
              </a:ext>
            </a:extLst>
          </p:cNvPr>
          <p:cNvSpPr>
            <a:spLocks noGrp="1"/>
          </p:cNvSpPr>
          <p:nvPr>
            <p:ph type="title"/>
          </p:nvPr>
        </p:nvSpPr>
        <p:spPr/>
        <p:txBody>
          <a:bodyPr/>
          <a:lstStyle/>
          <a:p>
            <a:r>
              <a:rPr lang="en-US" dirty="0"/>
              <a:t>Global sensitivity – sampling methods </a:t>
            </a:r>
          </a:p>
        </p:txBody>
      </p:sp>
      <p:sp>
        <p:nvSpPr>
          <p:cNvPr id="3" name="Content Placeholder 2">
            <a:extLst>
              <a:ext uri="{FF2B5EF4-FFF2-40B4-BE49-F238E27FC236}">
                <a16:creationId xmlns:a16="http://schemas.microsoft.com/office/drawing/2014/main" id="{2516A311-B630-90A6-054D-5F8432D10193}"/>
              </a:ext>
            </a:extLst>
          </p:cNvPr>
          <p:cNvSpPr>
            <a:spLocks noGrp="1"/>
          </p:cNvSpPr>
          <p:nvPr>
            <p:ph idx="1"/>
          </p:nvPr>
        </p:nvSpPr>
        <p:spPr/>
        <p:txBody>
          <a:bodyPr/>
          <a:lstStyle/>
          <a:p>
            <a:r>
              <a:rPr lang="en-US" dirty="0"/>
              <a:t>Group sampling</a:t>
            </a:r>
          </a:p>
          <a:p>
            <a:r>
              <a:rPr lang="en-US" dirty="0"/>
              <a:t>Super-saturated design</a:t>
            </a:r>
          </a:p>
        </p:txBody>
      </p:sp>
      <p:pic>
        <p:nvPicPr>
          <p:cNvPr id="1026" name="Picture 2">
            <a:extLst>
              <a:ext uri="{FF2B5EF4-FFF2-40B4-BE49-F238E27FC236}">
                <a16:creationId xmlns:a16="http://schemas.microsoft.com/office/drawing/2014/main" id="{5C173B5D-3C27-B220-CE18-3348B485F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612" y="1343818"/>
            <a:ext cx="5793037" cy="4772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1CCB8E-068A-D620-25A7-F3F2E16A98C0}"/>
              </a:ext>
            </a:extLst>
          </p:cNvPr>
          <p:cNvSpPr txBox="1"/>
          <p:nvPr/>
        </p:nvSpPr>
        <p:spPr>
          <a:xfrm>
            <a:off x="213360" y="6258402"/>
            <a:ext cx="8634028" cy="369332"/>
          </a:xfrm>
          <a:prstGeom prst="rect">
            <a:avLst/>
          </a:prstGeom>
          <a:noFill/>
        </p:spPr>
        <p:txBody>
          <a:bodyPr wrap="square">
            <a:spAutoFit/>
          </a:bodyPr>
          <a:lstStyle/>
          <a:p>
            <a:r>
              <a:rPr lang="en-CA" b="1" dirty="0">
                <a:hlinkClick r:id="rId3"/>
              </a:rPr>
              <a:t>Pooled testing for SARS-CoV-2 could provide the solution to UK’s testing strategy</a:t>
            </a:r>
            <a:endParaRPr lang="en-CA" b="1" dirty="0"/>
          </a:p>
        </p:txBody>
      </p:sp>
    </p:spTree>
    <p:extLst>
      <p:ext uri="{BB962C8B-B14F-4D97-AF65-F5344CB8AC3E}">
        <p14:creationId xmlns:p14="http://schemas.microsoft.com/office/powerpoint/2010/main" val="377931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974C-266B-AEE3-64A3-EAE47E9551B8}"/>
              </a:ext>
            </a:extLst>
          </p:cNvPr>
          <p:cNvSpPr>
            <a:spLocks noGrp="1"/>
          </p:cNvSpPr>
          <p:nvPr>
            <p:ph type="title"/>
          </p:nvPr>
        </p:nvSpPr>
        <p:spPr/>
        <p:txBody>
          <a:bodyPr/>
          <a:lstStyle/>
          <a:p>
            <a:r>
              <a:rPr lang="en-US" dirty="0"/>
              <a:t>Key concepts - sensitivity</a:t>
            </a:r>
          </a:p>
        </p:txBody>
      </p:sp>
      <p:sp>
        <p:nvSpPr>
          <p:cNvPr id="3" name="Content Placeholder 2">
            <a:extLst>
              <a:ext uri="{FF2B5EF4-FFF2-40B4-BE49-F238E27FC236}">
                <a16:creationId xmlns:a16="http://schemas.microsoft.com/office/drawing/2014/main" id="{D05355EB-5811-D86F-79E0-FD5A9210C78F}"/>
              </a:ext>
            </a:extLst>
          </p:cNvPr>
          <p:cNvSpPr>
            <a:spLocks noGrp="1"/>
          </p:cNvSpPr>
          <p:nvPr>
            <p:ph idx="1"/>
          </p:nvPr>
        </p:nvSpPr>
        <p:spPr/>
        <p:txBody>
          <a:bodyPr/>
          <a:lstStyle/>
          <a:p>
            <a:pPr marL="742950" indent="-742950">
              <a:buAutoNum type="arabicPeriod"/>
            </a:pPr>
            <a:r>
              <a:rPr lang="en-US" dirty="0"/>
              <a:t>Sensitivity analysis assess how a change in an input translates into a change in output</a:t>
            </a:r>
          </a:p>
          <a:p>
            <a:pPr marL="742950" indent="-742950">
              <a:buAutoNum type="arabicPeriod"/>
            </a:pPr>
            <a:r>
              <a:rPr lang="en-US" dirty="0"/>
              <a:t>The curse of dimensionality: parameter space increases exponentially with the number of parameters</a:t>
            </a:r>
          </a:p>
          <a:p>
            <a:pPr marL="742950" indent="-742950">
              <a:buAutoNum type="arabicPeriod"/>
            </a:pPr>
            <a:r>
              <a:rPr lang="en-US" dirty="0"/>
              <a:t>The range of parameters explored should be tied to the probability distribution of the inputs</a:t>
            </a:r>
          </a:p>
          <a:p>
            <a:r>
              <a:rPr lang="en-US" dirty="0"/>
              <a:t>	Monte Carlo is a brute force approach, there are other more computationally efficient sampling strategies</a:t>
            </a:r>
          </a:p>
        </p:txBody>
      </p:sp>
      <p:sp>
        <p:nvSpPr>
          <p:cNvPr id="4" name="TextBox 3">
            <a:extLst>
              <a:ext uri="{FF2B5EF4-FFF2-40B4-BE49-F238E27FC236}">
                <a16:creationId xmlns:a16="http://schemas.microsoft.com/office/drawing/2014/main" id="{191FF1AB-B03A-B57F-80D2-EA2996A81922}"/>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04149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6AA3-A4F8-6D0B-B432-433D107C8648}"/>
              </a:ext>
            </a:extLst>
          </p:cNvPr>
          <p:cNvSpPr>
            <a:spLocks noGrp="1"/>
          </p:cNvSpPr>
          <p:nvPr>
            <p:ph type="ctrTitle"/>
          </p:nvPr>
        </p:nvSpPr>
        <p:spPr>
          <a:xfrm>
            <a:off x="198783" y="1122363"/>
            <a:ext cx="11993217" cy="2387600"/>
          </a:xfrm>
        </p:spPr>
        <p:txBody>
          <a:bodyPr>
            <a:normAutofit/>
          </a:bodyPr>
          <a:lstStyle/>
          <a:p>
            <a:r>
              <a:rPr lang="en-US" sz="7200" b="1" dirty="0">
                <a:latin typeface="+mn-lt"/>
              </a:rPr>
              <a:t>Ch 11. Propagating analyzing, and reducing uncertainty</a:t>
            </a:r>
          </a:p>
        </p:txBody>
      </p:sp>
      <p:sp>
        <p:nvSpPr>
          <p:cNvPr id="3" name="Subtitle 2">
            <a:extLst>
              <a:ext uri="{FF2B5EF4-FFF2-40B4-BE49-F238E27FC236}">
                <a16:creationId xmlns:a16="http://schemas.microsoft.com/office/drawing/2014/main" id="{29AFAACE-D6AE-D24B-8083-690CFD3E89DE}"/>
              </a:ext>
            </a:extLst>
          </p:cNvPr>
          <p:cNvSpPr>
            <a:spLocks noGrp="1"/>
          </p:cNvSpPr>
          <p:nvPr>
            <p:ph type="subTitle" idx="1"/>
          </p:nvPr>
        </p:nvSpPr>
        <p:spPr>
          <a:xfrm>
            <a:off x="1524000" y="3602037"/>
            <a:ext cx="9144000" cy="2133599"/>
          </a:xfrm>
        </p:spPr>
        <p:txBody>
          <a:bodyPr>
            <a:noAutofit/>
          </a:bodyPr>
          <a:lstStyle/>
          <a:p>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Amy Hurford</a:t>
            </a:r>
          </a:p>
          <a:p>
            <a:r>
              <a:rPr lang="en-US" sz="3600" dirty="0">
                <a:latin typeface="Times New Roman" panose="02020603050405020304" pitchFamily="18" charset="0"/>
                <a:cs typeface="Times New Roman" panose="02020603050405020304" pitchFamily="18" charset="0"/>
              </a:rPr>
              <a:t>Memorial University</a:t>
            </a:r>
          </a:p>
        </p:txBody>
      </p:sp>
    </p:spTree>
    <p:extLst>
      <p:ext uri="{BB962C8B-B14F-4D97-AF65-F5344CB8AC3E}">
        <p14:creationId xmlns:p14="http://schemas.microsoft.com/office/powerpoint/2010/main" val="218456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E3B2-72C3-1CFA-4ADD-DBE3E49116BE}"/>
              </a:ext>
            </a:extLst>
          </p:cNvPr>
          <p:cNvSpPr>
            <a:spLocks noGrp="1"/>
          </p:cNvSpPr>
          <p:nvPr>
            <p:ph type="title"/>
          </p:nvPr>
        </p:nvSpPr>
        <p:spPr/>
        <p:txBody>
          <a:bodyPr/>
          <a:lstStyle/>
          <a:p>
            <a:r>
              <a:rPr lang="en-US" dirty="0"/>
              <a:t>Uncertainty propagation</a:t>
            </a:r>
          </a:p>
        </p:txBody>
      </p:sp>
      <p:sp>
        <p:nvSpPr>
          <p:cNvPr id="3" name="Content Placeholder 2">
            <a:extLst>
              <a:ext uri="{FF2B5EF4-FFF2-40B4-BE49-F238E27FC236}">
                <a16:creationId xmlns:a16="http://schemas.microsoft.com/office/drawing/2014/main" id="{FFDD34FE-B1EF-A997-8863-6FB5EDFBE3D8}"/>
              </a:ext>
            </a:extLst>
          </p:cNvPr>
          <p:cNvSpPr>
            <a:spLocks noGrp="1"/>
          </p:cNvSpPr>
          <p:nvPr>
            <p:ph idx="1"/>
          </p:nvPr>
        </p:nvSpPr>
        <p:spPr/>
        <p:txBody>
          <a:bodyPr/>
          <a:lstStyle/>
          <a:p>
            <a:r>
              <a:rPr lang="en-US" dirty="0"/>
              <a:t>A forecast without a statement of uncertainty is of limited value</a:t>
            </a:r>
          </a:p>
          <a:p>
            <a:r>
              <a:rPr lang="en-US" dirty="0"/>
              <a:t>Uncertainty propagation refers to inputting the uncertainty into the model to determine the uncertainty in the output</a:t>
            </a:r>
          </a:p>
          <a:p>
            <a:pPr lvl="1">
              <a:buFont typeface="Courier New" panose="02070309020205020404" pitchFamily="49" charset="0"/>
              <a:buChar char="o"/>
            </a:pPr>
            <a:r>
              <a:rPr lang="en-US" dirty="0"/>
              <a:t>Approach: analytical or numerical</a:t>
            </a:r>
          </a:p>
          <a:p>
            <a:pPr lvl="1">
              <a:buFont typeface="Courier New" panose="02070309020205020404" pitchFamily="49" charset="0"/>
              <a:buChar char="o"/>
            </a:pPr>
            <a:r>
              <a:rPr lang="en-US" dirty="0"/>
              <a:t>Output: full probability distribution or statistical moments</a:t>
            </a:r>
          </a:p>
        </p:txBody>
      </p:sp>
      <p:sp>
        <p:nvSpPr>
          <p:cNvPr id="4" name="TextBox 3">
            <a:extLst>
              <a:ext uri="{FF2B5EF4-FFF2-40B4-BE49-F238E27FC236}">
                <a16:creationId xmlns:a16="http://schemas.microsoft.com/office/drawing/2014/main" id="{4C22F990-1778-1F04-D9CE-BAD0AC4026BD}"/>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3656093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4E2B-F5FD-5C3E-7137-2FAA34E68264}"/>
              </a:ext>
            </a:extLst>
          </p:cNvPr>
          <p:cNvSpPr>
            <a:spLocks noGrp="1"/>
          </p:cNvSpPr>
          <p:nvPr>
            <p:ph type="title"/>
          </p:nvPr>
        </p:nvSpPr>
        <p:spPr/>
        <p:txBody>
          <a:bodyPr/>
          <a:lstStyle/>
          <a:p>
            <a:r>
              <a:rPr lang="en-US" dirty="0"/>
              <a:t>Variable transformation</a:t>
            </a:r>
          </a:p>
        </p:txBody>
      </p:sp>
      <p:sp>
        <p:nvSpPr>
          <p:cNvPr id="3" name="Content Placeholder 2">
            <a:extLst>
              <a:ext uri="{FF2B5EF4-FFF2-40B4-BE49-F238E27FC236}">
                <a16:creationId xmlns:a16="http://schemas.microsoft.com/office/drawing/2014/main" id="{173D9E84-4DF7-7A3B-7E5C-D60863EDBF7F}"/>
              </a:ext>
            </a:extLst>
          </p:cNvPr>
          <p:cNvSpPr>
            <a:spLocks noGrp="1"/>
          </p:cNvSpPr>
          <p:nvPr>
            <p:ph idx="1"/>
          </p:nvPr>
        </p:nvSpPr>
        <p:spPr/>
        <p:txBody>
          <a:bodyPr/>
          <a:lstStyle/>
          <a:p>
            <a:r>
              <a:rPr lang="en-US" dirty="0"/>
              <a:t>Approach: Analytical; Output: full probability density</a:t>
            </a:r>
          </a:p>
          <a:p>
            <a:pPr marL="0" indent="0">
              <a:buNone/>
            </a:pPr>
            <a:endParaRPr lang="en-US" dirty="0"/>
          </a:p>
          <a:p>
            <a:pPr marL="0" indent="0">
              <a:buNone/>
            </a:pPr>
            <a:endParaRPr lang="en-US" dirty="0"/>
          </a:p>
          <a:p>
            <a:endParaRPr lang="en-US" dirty="0"/>
          </a:p>
          <a:p>
            <a:r>
              <a:rPr lang="en-US" dirty="0"/>
              <a:t>Not possible except in simplest of cases</a:t>
            </a:r>
          </a:p>
        </p:txBody>
      </p:sp>
      <p:pic>
        <p:nvPicPr>
          <p:cNvPr id="5" name="Picture 4">
            <a:extLst>
              <a:ext uri="{FF2B5EF4-FFF2-40B4-BE49-F238E27FC236}">
                <a16:creationId xmlns:a16="http://schemas.microsoft.com/office/drawing/2014/main" id="{F533CB73-2B0E-6D4C-D595-1E379E9538D8}"/>
              </a:ext>
            </a:extLst>
          </p:cNvPr>
          <p:cNvPicPr>
            <a:picLocks noChangeAspect="1"/>
          </p:cNvPicPr>
          <p:nvPr/>
        </p:nvPicPr>
        <p:blipFill>
          <a:blip r:embed="rId2"/>
          <a:stretch>
            <a:fillRect/>
          </a:stretch>
        </p:blipFill>
        <p:spPr>
          <a:xfrm>
            <a:off x="3371850" y="2647950"/>
            <a:ext cx="5448300" cy="1562100"/>
          </a:xfrm>
          <a:prstGeom prst="rect">
            <a:avLst/>
          </a:prstGeom>
        </p:spPr>
      </p:pic>
      <p:sp>
        <p:nvSpPr>
          <p:cNvPr id="6" name="TextBox 5">
            <a:extLst>
              <a:ext uri="{FF2B5EF4-FFF2-40B4-BE49-F238E27FC236}">
                <a16:creationId xmlns:a16="http://schemas.microsoft.com/office/drawing/2014/main" id="{491B2BFC-3762-E7EE-1D56-762CB456E8A6}"/>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13043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0AA8-5CA5-B822-EB61-65797D23DBA7}"/>
              </a:ext>
            </a:extLst>
          </p:cNvPr>
          <p:cNvSpPr>
            <a:spLocks noGrp="1"/>
          </p:cNvSpPr>
          <p:nvPr>
            <p:ph type="title"/>
          </p:nvPr>
        </p:nvSpPr>
        <p:spPr/>
        <p:txBody>
          <a:bodyPr/>
          <a:lstStyle/>
          <a:p>
            <a:r>
              <a:rPr lang="en-US" dirty="0"/>
              <a:t>Analytical moments</a:t>
            </a:r>
          </a:p>
        </p:txBody>
      </p:sp>
      <p:sp>
        <p:nvSpPr>
          <p:cNvPr id="3" name="Content Placeholder 2">
            <a:extLst>
              <a:ext uri="{FF2B5EF4-FFF2-40B4-BE49-F238E27FC236}">
                <a16:creationId xmlns:a16="http://schemas.microsoft.com/office/drawing/2014/main" id="{E5878401-9500-3FFF-B05C-E83C7607A403}"/>
              </a:ext>
            </a:extLst>
          </p:cNvPr>
          <p:cNvSpPr>
            <a:spLocks noGrp="1"/>
          </p:cNvSpPr>
          <p:nvPr>
            <p:ph idx="1"/>
          </p:nvPr>
        </p:nvSpPr>
        <p:spPr/>
        <p:txBody>
          <a:bodyPr/>
          <a:lstStyle/>
          <a:p>
            <a:r>
              <a:rPr lang="en-US" dirty="0"/>
              <a:t>Approach: Analytical; Output: Statistical moments</a:t>
            </a:r>
          </a:p>
        </p:txBody>
      </p:sp>
      <p:pic>
        <p:nvPicPr>
          <p:cNvPr id="4" name="Picture 3">
            <a:extLst>
              <a:ext uri="{FF2B5EF4-FFF2-40B4-BE49-F238E27FC236}">
                <a16:creationId xmlns:a16="http://schemas.microsoft.com/office/drawing/2014/main" id="{47FA881F-B1C8-7CE4-F48F-3A044AF61B20}"/>
              </a:ext>
            </a:extLst>
          </p:cNvPr>
          <p:cNvPicPr>
            <a:picLocks noChangeAspect="1"/>
          </p:cNvPicPr>
          <p:nvPr/>
        </p:nvPicPr>
        <p:blipFill>
          <a:blip r:embed="rId2"/>
          <a:stretch>
            <a:fillRect/>
          </a:stretch>
        </p:blipFill>
        <p:spPr>
          <a:xfrm>
            <a:off x="3931920" y="2396490"/>
            <a:ext cx="3314700" cy="1181100"/>
          </a:xfrm>
          <a:prstGeom prst="rect">
            <a:avLst/>
          </a:prstGeom>
        </p:spPr>
      </p:pic>
      <p:pic>
        <p:nvPicPr>
          <p:cNvPr id="7" name="Picture 6">
            <a:extLst>
              <a:ext uri="{FF2B5EF4-FFF2-40B4-BE49-F238E27FC236}">
                <a16:creationId xmlns:a16="http://schemas.microsoft.com/office/drawing/2014/main" id="{2AF356B5-5471-6C7F-9CC6-B8B1E71264F7}"/>
              </a:ext>
            </a:extLst>
          </p:cNvPr>
          <p:cNvPicPr>
            <a:picLocks noChangeAspect="1"/>
          </p:cNvPicPr>
          <p:nvPr/>
        </p:nvPicPr>
        <p:blipFill>
          <a:blip r:embed="rId3"/>
          <a:stretch>
            <a:fillRect/>
          </a:stretch>
        </p:blipFill>
        <p:spPr>
          <a:xfrm>
            <a:off x="464376" y="3641651"/>
            <a:ext cx="7772400" cy="3134032"/>
          </a:xfrm>
          <a:prstGeom prst="rect">
            <a:avLst/>
          </a:prstGeom>
        </p:spPr>
      </p:pic>
      <p:sp>
        <p:nvSpPr>
          <p:cNvPr id="8" name="TextBox 7">
            <a:extLst>
              <a:ext uri="{FF2B5EF4-FFF2-40B4-BE49-F238E27FC236}">
                <a16:creationId xmlns:a16="http://schemas.microsoft.com/office/drawing/2014/main" id="{CDED35A4-F316-EAE3-6A2A-2D7E41EB110A}"/>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1988866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0AA8-5CA5-B822-EB61-65797D23DBA7}"/>
              </a:ext>
            </a:extLst>
          </p:cNvPr>
          <p:cNvSpPr>
            <a:spLocks noGrp="1"/>
          </p:cNvSpPr>
          <p:nvPr>
            <p:ph type="title"/>
          </p:nvPr>
        </p:nvSpPr>
        <p:spPr/>
        <p:txBody>
          <a:bodyPr/>
          <a:lstStyle/>
          <a:p>
            <a:r>
              <a:rPr lang="en-US" dirty="0"/>
              <a:t>Analytical moments</a:t>
            </a:r>
          </a:p>
        </p:txBody>
      </p:sp>
      <p:sp>
        <p:nvSpPr>
          <p:cNvPr id="3" name="Content Placeholder 2">
            <a:extLst>
              <a:ext uri="{FF2B5EF4-FFF2-40B4-BE49-F238E27FC236}">
                <a16:creationId xmlns:a16="http://schemas.microsoft.com/office/drawing/2014/main" id="{E5878401-9500-3FFF-B05C-E83C7607A403}"/>
              </a:ext>
            </a:extLst>
          </p:cNvPr>
          <p:cNvSpPr>
            <a:spLocks noGrp="1"/>
          </p:cNvSpPr>
          <p:nvPr>
            <p:ph idx="1"/>
          </p:nvPr>
        </p:nvSpPr>
        <p:spPr/>
        <p:txBody>
          <a:bodyPr/>
          <a:lstStyle/>
          <a:p>
            <a:r>
              <a:rPr lang="en-US" dirty="0"/>
              <a:t>Approach: Analytical; Output: Statistical moments</a:t>
            </a:r>
          </a:p>
        </p:txBody>
      </p:sp>
      <p:pic>
        <p:nvPicPr>
          <p:cNvPr id="4" name="Picture 3">
            <a:extLst>
              <a:ext uri="{FF2B5EF4-FFF2-40B4-BE49-F238E27FC236}">
                <a16:creationId xmlns:a16="http://schemas.microsoft.com/office/drawing/2014/main" id="{47FA881F-B1C8-7CE4-F48F-3A044AF61B20}"/>
              </a:ext>
            </a:extLst>
          </p:cNvPr>
          <p:cNvPicPr>
            <a:picLocks noChangeAspect="1"/>
          </p:cNvPicPr>
          <p:nvPr/>
        </p:nvPicPr>
        <p:blipFill>
          <a:blip r:embed="rId2"/>
          <a:stretch>
            <a:fillRect/>
          </a:stretch>
        </p:blipFill>
        <p:spPr>
          <a:xfrm>
            <a:off x="3931920" y="2396490"/>
            <a:ext cx="3314700" cy="1181100"/>
          </a:xfrm>
          <a:prstGeom prst="rect">
            <a:avLst/>
          </a:prstGeom>
        </p:spPr>
      </p:pic>
      <p:pic>
        <p:nvPicPr>
          <p:cNvPr id="5" name="Picture 4">
            <a:extLst>
              <a:ext uri="{FF2B5EF4-FFF2-40B4-BE49-F238E27FC236}">
                <a16:creationId xmlns:a16="http://schemas.microsoft.com/office/drawing/2014/main" id="{659E5BB4-AA70-A0F1-58CB-EC4E6735B9B8}"/>
              </a:ext>
            </a:extLst>
          </p:cNvPr>
          <p:cNvPicPr>
            <a:picLocks noChangeAspect="1"/>
          </p:cNvPicPr>
          <p:nvPr/>
        </p:nvPicPr>
        <p:blipFill>
          <a:blip r:embed="rId3"/>
          <a:stretch>
            <a:fillRect/>
          </a:stretch>
        </p:blipFill>
        <p:spPr>
          <a:xfrm>
            <a:off x="376721" y="3972786"/>
            <a:ext cx="8481997" cy="2798628"/>
          </a:xfrm>
          <a:prstGeom prst="rect">
            <a:avLst/>
          </a:prstGeom>
        </p:spPr>
      </p:pic>
      <p:sp>
        <p:nvSpPr>
          <p:cNvPr id="6" name="TextBox 5">
            <a:extLst>
              <a:ext uri="{FF2B5EF4-FFF2-40B4-BE49-F238E27FC236}">
                <a16:creationId xmlns:a16="http://schemas.microsoft.com/office/drawing/2014/main" id="{5A0B6D7E-9DE2-320A-FC1E-EF293A3C9BE7}"/>
              </a:ext>
            </a:extLst>
          </p:cNvPr>
          <p:cNvSpPr txBox="1"/>
          <p:nvPr/>
        </p:nvSpPr>
        <p:spPr>
          <a:xfrm>
            <a:off x="8620673" y="6251582"/>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47503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D099-3FE6-2F4E-AFD9-4863CFE68BDE}"/>
              </a:ext>
            </a:extLst>
          </p:cNvPr>
          <p:cNvSpPr>
            <a:spLocks noGrp="1"/>
          </p:cNvSpPr>
          <p:nvPr>
            <p:ph type="title"/>
          </p:nvPr>
        </p:nvSpPr>
        <p:spPr/>
        <p:txBody>
          <a:bodyPr/>
          <a:lstStyle/>
          <a:p>
            <a:r>
              <a:rPr lang="en-US" dirty="0"/>
              <a:t>Variables and parameters</a:t>
            </a:r>
          </a:p>
        </p:txBody>
      </p:sp>
      <p:pic>
        <p:nvPicPr>
          <p:cNvPr id="8" name="Picture 7">
            <a:extLst>
              <a:ext uri="{FF2B5EF4-FFF2-40B4-BE49-F238E27FC236}">
                <a16:creationId xmlns:a16="http://schemas.microsoft.com/office/drawing/2014/main" id="{B1A7E7F5-FB39-0069-0817-64503C630CF2}"/>
              </a:ext>
            </a:extLst>
          </p:cNvPr>
          <p:cNvPicPr>
            <a:picLocks noChangeAspect="1"/>
          </p:cNvPicPr>
          <p:nvPr/>
        </p:nvPicPr>
        <p:blipFill>
          <a:blip r:embed="rId2"/>
          <a:stretch>
            <a:fillRect/>
          </a:stretch>
        </p:blipFill>
        <p:spPr>
          <a:xfrm>
            <a:off x="2654300" y="1797050"/>
            <a:ext cx="6883400" cy="3263900"/>
          </a:xfrm>
          <a:prstGeom prst="rect">
            <a:avLst/>
          </a:prstGeom>
        </p:spPr>
      </p:pic>
    </p:spTree>
    <p:extLst>
      <p:ext uri="{BB962C8B-B14F-4D97-AF65-F5344CB8AC3E}">
        <p14:creationId xmlns:p14="http://schemas.microsoft.com/office/powerpoint/2010/main" val="3244141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0AA8-5CA5-B822-EB61-65797D23DBA7}"/>
              </a:ext>
            </a:extLst>
          </p:cNvPr>
          <p:cNvSpPr>
            <a:spLocks noGrp="1"/>
          </p:cNvSpPr>
          <p:nvPr>
            <p:ph type="title"/>
          </p:nvPr>
        </p:nvSpPr>
        <p:spPr/>
        <p:txBody>
          <a:bodyPr/>
          <a:lstStyle/>
          <a:p>
            <a:r>
              <a:rPr lang="en-US" dirty="0"/>
              <a:t>Analytical moments – Taylor series</a:t>
            </a:r>
          </a:p>
        </p:txBody>
      </p:sp>
      <p:sp>
        <p:nvSpPr>
          <p:cNvPr id="3" name="Content Placeholder 2">
            <a:extLst>
              <a:ext uri="{FF2B5EF4-FFF2-40B4-BE49-F238E27FC236}">
                <a16:creationId xmlns:a16="http://schemas.microsoft.com/office/drawing/2014/main" id="{E5878401-9500-3FFF-B05C-E83C7607A403}"/>
              </a:ext>
            </a:extLst>
          </p:cNvPr>
          <p:cNvSpPr>
            <a:spLocks noGrp="1"/>
          </p:cNvSpPr>
          <p:nvPr>
            <p:ph idx="1"/>
          </p:nvPr>
        </p:nvSpPr>
        <p:spPr/>
        <p:txBody>
          <a:bodyPr/>
          <a:lstStyle/>
          <a:p>
            <a:r>
              <a:rPr lang="en-US" dirty="0"/>
              <a:t>Approach: Analytical; Output: Statistical moments</a:t>
            </a:r>
          </a:p>
        </p:txBody>
      </p:sp>
      <p:pic>
        <p:nvPicPr>
          <p:cNvPr id="7" name="Picture 6">
            <a:extLst>
              <a:ext uri="{FF2B5EF4-FFF2-40B4-BE49-F238E27FC236}">
                <a16:creationId xmlns:a16="http://schemas.microsoft.com/office/drawing/2014/main" id="{2AF356B5-5471-6C7F-9CC6-B8B1E71264F7}"/>
              </a:ext>
            </a:extLst>
          </p:cNvPr>
          <p:cNvPicPr>
            <a:picLocks noChangeAspect="1"/>
          </p:cNvPicPr>
          <p:nvPr/>
        </p:nvPicPr>
        <p:blipFill>
          <a:blip r:embed="rId2"/>
          <a:stretch>
            <a:fillRect/>
          </a:stretch>
        </p:blipFill>
        <p:spPr>
          <a:xfrm>
            <a:off x="228600" y="3641652"/>
            <a:ext cx="7772400" cy="3134032"/>
          </a:xfrm>
          <a:prstGeom prst="rect">
            <a:avLst/>
          </a:prstGeom>
        </p:spPr>
      </p:pic>
      <p:pic>
        <p:nvPicPr>
          <p:cNvPr id="6" name="Picture 5">
            <a:extLst>
              <a:ext uri="{FF2B5EF4-FFF2-40B4-BE49-F238E27FC236}">
                <a16:creationId xmlns:a16="http://schemas.microsoft.com/office/drawing/2014/main" id="{85587227-D579-DD2D-E078-EA2EAA923994}"/>
              </a:ext>
            </a:extLst>
          </p:cNvPr>
          <p:cNvPicPr>
            <a:picLocks noChangeAspect="1"/>
          </p:cNvPicPr>
          <p:nvPr/>
        </p:nvPicPr>
        <p:blipFill>
          <a:blip r:embed="rId3"/>
          <a:stretch>
            <a:fillRect/>
          </a:stretch>
        </p:blipFill>
        <p:spPr>
          <a:xfrm>
            <a:off x="2849879" y="2113989"/>
            <a:ext cx="5767225" cy="1102360"/>
          </a:xfrm>
          <a:prstGeom prst="rect">
            <a:avLst/>
          </a:prstGeom>
        </p:spPr>
      </p:pic>
      <p:sp>
        <p:nvSpPr>
          <p:cNvPr id="8" name="TextBox 7">
            <a:extLst>
              <a:ext uri="{FF2B5EF4-FFF2-40B4-BE49-F238E27FC236}">
                <a16:creationId xmlns:a16="http://schemas.microsoft.com/office/drawing/2014/main" id="{452F978F-9F28-6A3D-514F-CF955A25563F}"/>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245537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27F6-46E2-8AF6-8DA7-8F67DF7E66F4}"/>
              </a:ext>
            </a:extLst>
          </p:cNvPr>
          <p:cNvSpPr>
            <a:spLocks noGrp="1"/>
          </p:cNvSpPr>
          <p:nvPr>
            <p:ph type="title"/>
          </p:nvPr>
        </p:nvSpPr>
        <p:spPr/>
        <p:txBody>
          <a:bodyPr/>
          <a:lstStyle/>
          <a:p>
            <a:r>
              <a:rPr lang="en-US" dirty="0"/>
              <a:t>Monte Carlo (distribution)</a:t>
            </a:r>
          </a:p>
        </p:txBody>
      </p:sp>
      <p:sp>
        <p:nvSpPr>
          <p:cNvPr id="3" name="Content Placeholder 2">
            <a:extLst>
              <a:ext uri="{FF2B5EF4-FFF2-40B4-BE49-F238E27FC236}">
                <a16:creationId xmlns:a16="http://schemas.microsoft.com/office/drawing/2014/main" id="{B4CCD9C0-B578-7700-92B7-B37E726FFA3E}"/>
              </a:ext>
            </a:extLst>
          </p:cNvPr>
          <p:cNvSpPr>
            <a:spLocks noGrp="1"/>
          </p:cNvSpPr>
          <p:nvPr>
            <p:ph idx="1"/>
          </p:nvPr>
        </p:nvSpPr>
        <p:spPr/>
        <p:txBody>
          <a:bodyPr/>
          <a:lstStyle/>
          <a:p>
            <a:r>
              <a:rPr lang="en-US" dirty="0"/>
              <a:t>Approach: Numerical, Output: full probability density</a:t>
            </a:r>
          </a:p>
        </p:txBody>
      </p:sp>
      <p:pic>
        <p:nvPicPr>
          <p:cNvPr id="6" name="Picture 5">
            <a:extLst>
              <a:ext uri="{FF2B5EF4-FFF2-40B4-BE49-F238E27FC236}">
                <a16:creationId xmlns:a16="http://schemas.microsoft.com/office/drawing/2014/main" id="{1E8EDE11-42A4-9A34-4C2F-9BACE91FA625}"/>
              </a:ext>
            </a:extLst>
          </p:cNvPr>
          <p:cNvPicPr>
            <a:picLocks noChangeAspect="1"/>
          </p:cNvPicPr>
          <p:nvPr/>
        </p:nvPicPr>
        <p:blipFill>
          <a:blip r:embed="rId2"/>
          <a:stretch>
            <a:fillRect/>
          </a:stretch>
        </p:blipFill>
        <p:spPr>
          <a:xfrm>
            <a:off x="847002" y="2462833"/>
            <a:ext cx="10497996" cy="1325563"/>
          </a:xfrm>
          <a:prstGeom prst="rect">
            <a:avLst/>
          </a:prstGeom>
        </p:spPr>
      </p:pic>
      <p:sp>
        <p:nvSpPr>
          <p:cNvPr id="8" name="TextBox 7">
            <a:extLst>
              <a:ext uri="{FF2B5EF4-FFF2-40B4-BE49-F238E27FC236}">
                <a16:creationId xmlns:a16="http://schemas.microsoft.com/office/drawing/2014/main" id="{033E48B5-AC11-203C-ED78-0CA7F196CEFF}"/>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277561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27F6-46E2-8AF6-8DA7-8F67DF7E66F4}"/>
              </a:ext>
            </a:extLst>
          </p:cNvPr>
          <p:cNvSpPr>
            <a:spLocks noGrp="1"/>
          </p:cNvSpPr>
          <p:nvPr>
            <p:ph type="title"/>
          </p:nvPr>
        </p:nvSpPr>
        <p:spPr/>
        <p:txBody>
          <a:bodyPr/>
          <a:lstStyle/>
          <a:p>
            <a:r>
              <a:rPr lang="en-US" dirty="0"/>
              <a:t>Monte Carlo (distribution)</a:t>
            </a:r>
          </a:p>
        </p:txBody>
      </p:sp>
      <p:sp>
        <p:nvSpPr>
          <p:cNvPr id="3" name="Content Placeholder 2">
            <a:extLst>
              <a:ext uri="{FF2B5EF4-FFF2-40B4-BE49-F238E27FC236}">
                <a16:creationId xmlns:a16="http://schemas.microsoft.com/office/drawing/2014/main" id="{B4CCD9C0-B578-7700-92B7-B37E726FFA3E}"/>
              </a:ext>
            </a:extLst>
          </p:cNvPr>
          <p:cNvSpPr>
            <a:spLocks noGrp="1"/>
          </p:cNvSpPr>
          <p:nvPr>
            <p:ph idx="1"/>
          </p:nvPr>
        </p:nvSpPr>
        <p:spPr/>
        <p:txBody>
          <a:bodyPr/>
          <a:lstStyle/>
          <a:p>
            <a:r>
              <a:rPr lang="en-US" dirty="0"/>
              <a:t>Approach: Numerical, Output: full probability density</a:t>
            </a:r>
          </a:p>
        </p:txBody>
      </p:sp>
      <p:pic>
        <p:nvPicPr>
          <p:cNvPr id="5" name="Picture 4">
            <a:extLst>
              <a:ext uri="{FF2B5EF4-FFF2-40B4-BE49-F238E27FC236}">
                <a16:creationId xmlns:a16="http://schemas.microsoft.com/office/drawing/2014/main" id="{DEE59152-9397-51C8-F853-9232E05D8689}"/>
              </a:ext>
            </a:extLst>
          </p:cNvPr>
          <p:cNvPicPr>
            <a:picLocks noChangeAspect="1"/>
          </p:cNvPicPr>
          <p:nvPr/>
        </p:nvPicPr>
        <p:blipFill>
          <a:blip r:embed="rId2"/>
          <a:stretch>
            <a:fillRect/>
          </a:stretch>
        </p:blipFill>
        <p:spPr>
          <a:xfrm>
            <a:off x="-106681" y="2121747"/>
            <a:ext cx="6508309" cy="4717998"/>
          </a:xfrm>
          <a:prstGeom prst="rect">
            <a:avLst/>
          </a:prstGeom>
        </p:spPr>
      </p:pic>
      <p:pic>
        <p:nvPicPr>
          <p:cNvPr id="7" name="Picture 6">
            <a:extLst>
              <a:ext uri="{FF2B5EF4-FFF2-40B4-BE49-F238E27FC236}">
                <a16:creationId xmlns:a16="http://schemas.microsoft.com/office/drawing/2014/main" id="{92D61884-0301-9D8C-1951-FE796046B7C9}"/>
              </a:ext>
            </a:extLst>
          </p:cNvPr>
          <p:cNvPicPr>
            <a:picLocks noChangeAspect="1"/>
          </p:cNvPicPr>
          <p:nvPr/>
        </p:nvPicPr>
        <p:blipFill>
          <a:blip r:embed="rId3"/>
          <a:stretch>
            <a:fillRect/>
          </a:stretch>
        </p:blipFill>
        <p:spPr>
          <a:xfrm>
            <a:off x="6350000" y="2121747"/>
            <a:ext cx="5643880" cy="1164475"/>
          </a:xfrm>
          <a:prstGeom prst="rect">
            <a:avLst/>
          </a:prstGeom>
        </p:spPr>
      </p:pic>
      <p:sp>
        <p:nvSpPr>
          <p:cNvPr id="8" name="TextBox 7">
            <a:extLst>
              <a:ext uri="{FF2B5EF4-FFF2-40B4-BE49-F238E27FC236}">
                <a16:creationId xmlns:a16="http://schemas.microsoft.com/office/drawing/2014/main" id="{1BCF22F5-600B-9283-FE8B-29F52F3545E3}"/>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95036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27F6-46E2-8AF6-8DA7-8F67DF7E66F4}"/>
              </a:ext>
            </a:extLst>
          </p:cNvPr>
          <p:cNvSpPr>
            <a:spLocks noGrp="1"/>
          </p:cNvSpPr>
          <p:nvPr>
            <p:ph type="title"/>
          </p:nvPr>
        </p:nvSpPr>
        <p:spPr/>
        <p:txBody>
          <a:bodyPr/>
          <a:lstStyle/>
          <a:p>
            <a:r>
              <a:rPr lang="en-US" dirty="0"/>
              <a:t>Ensemble (Stats)</a:t>
            </a:r>
          </a:p>
        </p:txBody>
      </p:sp>
      <p:sp>
        <p:nvSpPr>
          <p:cNvPr id="3" name="Content Placeholder 2">
            <a:extLst>
              <a:ext uri="{FF2B5EF4-FFF2-40B4-BE49-F238E27FC236}">
                <a16:creationId xmlns:a16="http://schemas.microsoft.com/office/drawing/2014/main" id="{B4CCD9C0-B578-7700-92B7-B37E726FFA3E}"/>
              </a:ext>
            </a:extLst>
          </p:cNvPr>
          <p:cNvSpPr>
            <a:spLocks noGrp="1"/>
          </p:cNvSpPr>
          <p:nvPr>
            <p:ph idx="1"/>
          </p:nvPr>
        </p:nvSpPr>
        <p:spPr>
          <a:xfrm>
            <a:off x="228600" y="1485901"/>
            <a:ext cx="11750040" cy="4625340"/>
          </a:xfrm>
        </p:spPr>
        <p:txBody>
          <a:bodyPr/>
          <a:lstStyle/>
          <a:p>
            <a:r>
              <a:rPr lang="en-US" dirty="0"/>
              <a:t>Approach: Numerical, Output: full probability density</a:t>
            </a:r>
          </a:p>
          <a:p>
            <a:r>
              <a:rPr lang="en-US" dirty="0"/>
              <a:t>Closely related to Monte Carlo, but smaller sample size: 10-100</a:t>
            </a:r>
          </a:p>
        </p:txBody>
      </p:sp>
      <p:pic>
        <p:nvPicPr>
          <p:cNvPr id="5" name="Picture 4">
            <a:extLst>
              <a:ext uri="{FF2B5EF4-FFF2-40B4-BE49-F238E27FC236}">
                <a16:creationId xmlns:a16="http://schemas.microsoft.com/office/drawing/2014/main" id="{84F1B970-63CB-7D49-107B-AE0707527DFB}"/>
              </a:ext>
            </a:extLst>
          </p:cNvPr>
          <p:cNvPicPr>
            <a:picLocks noChangeAspect="1"/>
          </p:cNvPicPr>
          <p:nvPr/>
        </p:nvPicPr>
        <p:blipFill>
          <a:blip r:embed="rId2"/>
          <a:stretch>
            <a:fillRect/>
          </a:stretch>
        </p:blipFill>
        <p:spPr>
          <a:xfrm>
            <a:off x="2788920" y="2984410"/>
            <a:ext cx="6035040" cy="3783816"/>
          </a:xfrm>
          <a:prstGeom prst="rect">
            <a:avLst/>
          </a:prstGeom>
        </p:spPr>
      </p:pic>
      <p:sp>
        <p:nvSpPr>
          <p:cNvPr id="7" name="TextBox 6">
            <a:extLst>
              <a:ext uri="{FF2B5EF4-FFF2-40B4-BE49-F238E27FC236}">
                <a16:creationId xmlns:a16="http://schemas.microsoft.com/office/drawing/2014/main" id="{935020C6-F503-6192-A92A-8E3685038750}"/>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3277664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781E-73FC-1E6C-29A4-59330BBD2CE2}"/>
              </a:ext>
            </a:extLst>
          </p:cNvPr>
          <p:cNvSpPr>
            <a:spLocks noGrp="1"/>
          </p:cNvSpPr>
          <p:nvPr>
            <p:ph type="title"/>
          </p:nvPr>
        </p:nvSpPr>
        <p:spPr/>
        <p:txBody>
          <a:bodyPr/>
          <a:lstStyle/>
          <a:p>
            <a:r>
              <a:rPr lang="en-US" dirty="0"/>
              <a:t>Uncertainty analysis</a:t>
            </a:r>
          </a:p>
        </p:txBody>
      </p:sp>
      <p:sp>
        <p:nvSpPr>
          <p:cNvPr id="3" name="Content Placeholder 2">
            <a:extLst>
              <a:ext uri="{FF2B5EF4-FFF2-40B4-BE49-F238E27FC236}">
                <a16:creationId xmlns:a16="http://schemas.microsoft.com/office/drawing/2014/main" id="{F6F07D05-2F45-EA4B-9F3A-21BA69E930DB}"/>
              </a:ext>
            </a:extLst>
          </p:cNvPr>
          <p:cNvSpPr>
            <a:spLocks noGrp="1"/>
          </p:cNvSpPr>
          <p:nvPr>
            <p:ph idx="1"/>
          </p:nvPr>
        </p:nvSpPr>
        <p:spPr>
          <a:xfrm>
            <a:off x="296545" y="1089660"/>
            <a:ext cx="11750040" cy="5353845"/>
          </a:xfrm>
        </p:spPr>
        <p:txBody>
          <a:bodyPr/>
          <a:lstStyle/>
          <a:p>
            <a:r>
              <a:rPr lang="en-US" dirty="0"/>
              <a:t>Attribute the uncertainty in some output, to different inputs</a:t>
            </a:r>
          </a:p>
        </p:txBody>
      </p:sp>
      <p:pic>
        <p:nvPicPr>
          <p:cNvPr id="5" name="Picture 4">
            <a:extLst>
              <a:ext uri="{FF2B5EF4-FFF2-40B4-BE49-F238E27FC236}">
                <a16:creationId xmlns:a16="http://schemas.microsoft.com/office/drawing/2014/main" id="{9D6AF759-418F-E784-BD95-29EA8256CFC5}"/>
              </a:ext>
            </a:extLst>
          </p:cNvPr>
          <p:cNvPicPr>
            <a:picLocks noChangeAspect="1"/>
          </p:cNvPicPr>
          <p:nvPr/>
        </p:nvPicPr>
        <p:blipFill>
          <a:blip r:embed="rId2"/>
          <a:stretch>
            <a:fillRect/>
          </a:stretch>
        </p:blipFill>
        <p:spPr>
          <a:xfrm>
            <a:off x="1463040" y="1802971"/>
            <a:ext cx="7283450" cy="4852108"/>
          </a:xfrm>
          <a:prstGeom prst="rect">
            <a:avLst/>
          </a:prstGeom>
        </p:spPr>
      </p:pic>
      <p:sp>
        <p:nvSpPr>
          <p:cNvPr id="6" name="TextBox 5">
            <a:extLst>
              <a:ext uri="{FF2B5EF4-FFF2-40B4-BE49-F238E27FC236}">
                <a16:creationId xmlns:a16="http://schemas.microsoft.com/office/drawing/2014/main" id="{98767C28-6350-768B-44E8-9272FB0D4BA8}"/>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4113935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7263-908D-3B37-62B4-749E456C8E6D}"/>
              </a:ext>
            </a:extLst>
          </p:cNvPr>
          <p:cNvSpPr>
            <a:spLocks noGrp="1"/>
          </p:cNvSpPr>
          <p:nvPr>
            <p:ph type="title"/>
          </p:nvPr>
        </p:nvSpPr>
        <p:spPr/>
        <p:txBody>
          <a:bodyPr/>
          <a:lstStyle/>
          <a:p>
            <a:r>
              <a:rPr lang="en-US" dirty="0"/>
              <a:t>Partitioning uncertainty</a:t>
            </a:r>
          </a:p>
        </p:txBody>
      </p:sp>
      <p:sp>
        <p:nvSpPr>
          <p:cNvPr id="3" name="Content Placeholder 2">
            <a:extLst>
              <a:ext uri="{FF2B5EF4-FFF2-40B4-BE49-F238E27FC236}">
                <a16:creationId xmlns:a16="http://schemas.microsoft.com/office/drawing/2014/main" id="{00CB4A35-F8C0-AC18-D815-769304EE2D53}"/>
              </a:ext>
            </a:extLst>
          </p:cNvPr>
          <p:cNvSpPr>
            <a:spLocks noGrp="1"/>
          </p:cNvSpPr>
          <p:nvPr>
            <p:ph idx="1"/>
          </p:nvPr>
        </p:nvSpPr>
        <p:spPr/>
        <p:txBody>
          <a:bodyPr/>
          <a:lstStyle/>
          <a:p>
            <a:r>
              <a:rPr lang="en-US" dirty="0"/>
              <a:t>General linear models (R</a:t>
            </a:r>
            <a:r>
              <a:rPr lang="en-US" baseline="30000" dirty="0"/>
              <a:t>2</a:t>
            </a:r>
            <a:r>
              <a:rPr lang="en-US" dirty="0"/>
              <a:t> = 1-SS/</a:t>
            </a:r>
            <a:r>
              <a:rPr lang="en-US" dirty="0" err="1"/>
              <a:t>SS</a:t>
            </a:r>
            <a:r>
              <a:rPr lang="en-US" baseline="-25000" dirty="0" err="1"/>
              <a:t>Total</a:t>
            </a:r>
            <a:r>
              <a:rPr lang="en-US" dirty="0"/>
              <a:t>)</a:t>
            </a:r>
          </a:p>
        </p:txBody>
      </p:sp>
      <p:pic>
        <p:nvPicPr>
          <p:cNvPr id="6" name="Picture 5">
            <a:extLst>
              <a:ext uri="{FF2B5EF4-FFF2-40B4-BE49-F238E27FC236}">
                <a16:creationId xmlns:a16="http://schemas.microsoft.com/office/drawing/2014/main" id="{8F7AFE74-C029-B79A-B716-90A23D62D973}"/>
              </a:ext>
            </a:extLst>
          </p:cNvPr>
          <p:cNvPicPr>
            <a:picLocks noChangeAspect="1"/>
          </p:cNvPicPr>
          <p:nvPr/>
        </p:nvPicPr>
        <p:blipFill>
          <a:blip r:embed="rId2"/>
          <a:stretch>
            <a:fillRect/>
          </a:stretch>
        </p:blipFill>
        <p:spPr>
          <a:xfrm>
            <a:off x="-30480" y="2662288"/>
            <a:ext cx="6918960" cy="1670951"/>
          </a:xfrm>
          <a:prstGeom prst="rect">
            <a:avLst/>
          </a:prstGeom>
        </p:spPr>
      </p:pic>
      <p:pic>
        <p:nvPicPr>
          <p:cNvPr id="9" name="Picture 8">
            <a:extLst>
              <a:ext uri="{FF2B5EF4-FFF2-40B4-BE49-F238E27FC236}">
                <a16:creationId xmlns:a16="http://schemas.microsoft.com/office/drawing/2014/main" id="{11452FFA-23D8-7EA0-3C45-DE3A9C79C18F}"/>
              </a:ext>
            </a:extLst>
          </p:cNvPr>
          <p:cNvPicPr>
            <a:picLocks noChangeAspect="1"/>
          </p:cNvPicPr>
          <p:nvPr/>
        </p:nvPicPr>
        <p:blipFill>
          <a:blip r:embed="rId3"/>
          <a:stretch>
            <a:fillRect/>
          </a:stretch>
        </p:blipFill>
        <p:spPr>
          <a:xfrm>
            <a:off x="6888480" y="2662288"/>
            <a:ext cx="5074920" cy="3499945"/>
          </a:xfrm>
          <a:prstGeom prst="rect">
            <a:avLst/>
          </a:prstGeom>
        </p:spPr>
      </p:pic>
      <p:sp>
        <p:nvSpPr>
          <p:cNvPr id="11" name="TextBox 10">
            <a:extLst>
              <a:ext uri="{FF2B5EF4-FFF2-40B4-BE49-F238E27FC236}">
                <a16:creationId xmlns:a16="http://schemas.microsoft.com/office/drawing/2014/main" id="{94A32AD2-6628-3ED4-ECA0-236EBACFE0F2}"/>
              </a:ext>
            </a:extLst>
          </p:cNvPr>
          <p:cNvSpPr txBox="1"/>
          <p:nvPr/>
        </p:nvSpPr>
        <p:spPr>
          <a:xfrm>
            <a:off x="360608" y="6271146"/>
            <a:ext cx="21788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By Dave Schneider</a:t>
            </a:r>
          </a:p>
        </p:txBody>
      </p:sp>
    </p:spTree>
    <p:extLst>
      <p:ext uri="{BB962C8B-B14F-4D97-AF65-F5344CB8AC3E}">
        <p14:creationId xmlns:p14="http://schemas.microsoft.com/office/powerpoint/2010/main" val="354034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7263-908D-3B37-62B4-749E456C8E6D}"/>
              </a:ext>
            </a:extLst>
          </p:cNvPr>
          <p:cNvSpPr>
            <a:spLocks noGrp="1"/>
          </p:cNvSpPr>
          <p:nvPr>
            <p:ph type="title"/>
          </p:nvPr>
        </p:nvSpPr>
        <p:spPr/>
        <p:txBody>
          <a:bodyPr/>
          <a:lstStyle/>
          <a:p>
            <a:r>
              <a:rPr lang="en-US" dirty="0"/>
              <a:t>Partitioning uncertainty</a:t>
            </a:r>
          </a:p>
        </p:txBody>
      </p:sp>
      <p:sp>
        <p:nvSpPr>
          <p:cNvPr id="3" name="Content Placeholder 2">
            <a:extLst>
              <a:ext uri="{FF2B5EF4-FFF2-40B4-BE49-F238E27FC236}">
                <a16:creationId xmlns:a16="http://schemas.microsoft.com/office/drawing/2014/main" id="{00CB4A35-F8C0-AC18-D815-769304EE2D53}"/>
              </a:ext>
            </a:extLst>
          </p:cNvPr>
          <p:cNvSpPr>
            <a:spLocks noGrp="1"/>
          </p:cNvSpPr>
          <p:nvPr>
            <p:ph idx="1"/>
          </p:nvPr>
        </p:nvSpPr>
        <p:spPr/>
        <p:txBody>
          <a:bodyPr/>
          <a:lstStyle/>
          <a:p>
            <a:r>
              <a:rPr lang="en-US" dirty="0"/>
              <a:t>General linear models (R</a:t>
            </a:r>
            <a:r>
              <a:rPr lang="en-US" baseline="30000" dirty="0"/>
              <a:t>2</a:t>
            </a:r>
            <a:r>
              <a:rPr lang="en-US" dirty="0"/>
              <a:t> = 1-SS/</a:t>
            </a:r>
            <a:r>
              <a:rPr lang="en-US" dirty="0" err="1"/>
              <a:t>SS</a:t>
            </a:r>
            <a:r>
              <a:rPr lang="en-US" baseline="-25000" dirty="0" err="1"/>
              <a:t>Total</a:t>
            </a:r>
            <a:r>
              <a:rPr lang="en-US" dirty="0"/>
              <a:t>)</a:t>
            </a:r>
          </a:p>
        </p:txBody>
      </p:sp>
      <p:pic>
        <p:nvPicPr>
          <p:cNvPr id="5" name="Picture 4">
            <a:extLst>
              <a:ext uri="{FF2B5EF4-FFF2-40B4-BE49-F238E27FC236}">
                <a16:creationId xmlns:a16="http://schemas.microsoft.com/office/drawing/2014/main" id="{6C387203-E575-46BE-D7E5-506ED58D610A}"/>
              </a:ext>
            </a:extLst>
          </p:cNvPr>
          <p:cNvPicPr>
            <a:picLocks noChangeAspect="1"/>
          </p:cNvPicPr>
          <p:nvPr/>
        </p:nvPicPr>
        <p:blipFill>
          <a:blip r:embed="rId2"/>
          <a:stretch>
            <a:fillRect/>
          </a:stretch>
        </p:blipFill>
        <p:spPr>
          <a:xfrm>
            <a:off x="7914640" y="2080022"/>
            <a:ext cx="3708400" cy="4165600"/>
          </a:xfrm>
          <a:prstGeom prst="rect">
            <a:avLst/>
          </a:prstGeom>
        </p:spPr>
      </p:pic>
      <p:pic>
        <p:nvPicPr>
          <p:cNvPr id="7" name="Picture 6">
            <a:extLst>
              <a:ext uri="{FF2B5EF4-FFF2-40B4-BE49-F238E27FC236}">
                <a16:creationId xmlns:a16="http://schemas.microsoft.com/office/drawing/2014/main" id="{FA2BD68C-B766-FDC0-A8EC-5DB9C3F396CE}"/>
              </a:ext>
            </a:extLst>
          </p:cNvPr>
          <p:cNvPicPr>
            <a:picLocks noChangeAspect="1"/>
          </p:cNvPicPr>
          <p:nvPr/>
        </p:nvPicPr>
        <p:blipFill>
          <a:blip r:embed="rId3"/>
          <a:stretch>
            <a:fillRect/>
          </a:stretch>
        </p:blipFill>
        <p:spPr>
          <a:xfrm>
            <a:off x="0" y="2856606"/>
            <a:ext cx="8001000" cy="2253802"/>
          </a:xfrm>
          <a:prstGeom prst="rect">
            <a:avLst/>
          </a:prstGeom>
        </p:spPr>
      </p:pic>
      <p:sp>
        <p:nvSpPr>
          <p:cNvPr id="9" name="TextBox 8">
            <a:extLst>
              <a:ext uri="{FF2B5EF4-FFF2-40B4-BE49-F238E27FC236}">
                <a16:creationId xmlns:a16="http://schemas.microsoft.com/office/drawing/2014/main" id="{ADB8C899-01A6-5FBA-8FD6-F619EEB55913}"/>
              </a:ext>
            </a:extLst>
          </p:cNvPr>
          <p:cNvSpPr txBox="1"/>
          <p:nvPr/>
        </p:nvSpPr>
        <p:spPr>
          <a:xfrm>
            <a:off x="360608" y="6271146"/>
            <a:ext cx="21788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By Dave Schneider</a:t>
            </a:r>
          </a:p>
        </p:txBody>
      </p:sp>
    </p:spTree>
    <p:extLst>
      <p:ext uri="{BB962C8B-B14F-4D97-AF65-F5344CB8AC3E}">
        <p14:creationId xmlns:p14="http://schemas.microsoft.com/office/powerpoint/2010/main" val="2709680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CE2A-3BD4-D5BB-D309-3BE6F4D8220B}"/>
              </a:ext>
            </a:extLst>
          </p:cNvPr>
          <p:cNvSpPr>
            <a:spLocks noGrp="1"/>
          </p:cNvSpPr>
          <p:nvPr>
            <p:ph type="title"/>
          </p:nvPr>
        </p:nvSpPr>
        <p:spPr/>
        <p:txBody>
          <a:bodyPr/>
          <a:lstStyle/>
          <a:p>
            <a:r>
              <a:rPr lang="en-US" dirty="0"/>
              <a:t>Partitioning uncertainty</a:t>
            </a:r>
          </a:p>
        </p:txBody>
      </p:sp>
      <p:pic>
        <p:nvPicPr>
          <p:cNvPr id="5" name="Picture 4">
            <a:extLst>
              <a:ext uri="{FF2B5EF4-FFF2-40B4-BE49-F238E27FC236}">
                <a16:creationId xmlns:a16="http://schemas.microsoft.com/office/drawing/2014/main" id="{CF546DD3-B0A8-173C-7C67-2D730A4F4E7B}"/>
              </a:ext>
            </a:extLst>
          </p:cNvPr>
          <p:cNvPicPr>
            <a:picLocks noChangeAspect="1"/>
          </p:cNvPicPr>
          <p:nvPr/>
        </p:nvPicPr>
        <p:blipFill>
          <a:blip r:embed="rId2"/>
          <a:stretch>
            <a:fillRect/>
          </a:stretch>
        </p:blipFill>
        <p:spPr>
          <a:xfrm>
            <a:off x="0" y="1216659"/>
            <a:ext cx="7658100" cy="5003800"/>
          </a:xfrm>
          <a:prstGeom prst="rect">
            <a:avLst/>
          </a:prstGeom>
        </p:spPr>
      </p:pic>
      <p:pic>
        <p:nvPicPr>
          <p:cNvPr id="9" name="Picture 8">
            <a:extLst>
              <a:ext uri="{FF2B5EF4-FFF2-40B4-BE49-F238E27FC236}">
                <a16:creationId xmlns:a16="http://schemas.microsoft.com/office/drawing/2014/main" id="{B53D99C2-0EF5-9B03-637A-CC6A07A63D1B}"/>
              </a:ext>
            </a:extLst>
          </p:cNvPr>
          <p:cNvPicPr>
            <a:picLocks noChangeAspect="1"/>
          </p:cNvPicPr>
          <p:nvPr/>
        </p:nvPicPr>
        <p:blipFill>
          <a:blip r:embed="rId3"/>
          <a:stretch>
            <a:fillRect/>
          </a:stretch>
        </p:blipFill>
        <p:spPr>
          <a:xfrm>
            <a:off x="6561608" y="3718559"/>
            <a:ext cx="5402296" cy="1325563"/>
          </a:xfrm>
          <a:prstGeom prst="rect">
            <a:avLst/>
          </a:prstGeom>
        </p:spPr>
      </p:pic>
      <p:sp>
        <p:nvSpPr>
          <p:cNvPr id="10" name="TextBox 9">
            <a:extLst>
              <a:ext uri="{FF2B5EF4-FFF2-40B4-BE49-F238E27FC236}">
                <a16:creationId xmlns:a16="http://schemas.microsoft.com/office/drawing/2014/main" id="{44A2429F-3C31-7F87-F80A-1B688C4A883C}"/>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944976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5AEE-5FB7-E814-E6D0-EE1DA155E21A}"/>
              </a:ext>
            </a:extLst>
          </p:cNvPr>
          <p:cNvSpPr>
            <a:spLocks noGrp="1"/>
          </p:cNvSpPr>
          <p:nvPr>
            <p:ph type="title"/>
          </p:nvPr>
        </p:nvSpPr>
        <p:spPr/>
        <p:txBody>
          <a:bodyPr/>
          <a:lstStyle/>
          <a:p>
            <a:r>
              <a:rPr lang="en-US" dirty="0"/>
              <a:t>Tools for model-data feedback</a:t>
            </a:r>
          </a:p>
        </p:txBody>
      </p:sp>
      <p:sp>
        <p:nvSpPr>
          <p:cNvPr id="3" name="Content Placeholder 2">
            <a:extLst>
              <a:ext uri="{FF2B5EF4-FFF2-40B4-BE49-F238E27FC236}">
                <a16:creationId xmlns:a16="http://schemas.microsoft.com/office/drawing/2014/main" id="{483D4A3A-1A1C-775E-67BC-30602F040806}"/>
              </a:ext>
            </a:extLst>
          </p:cNvPr>
          <p:cNvSpPr>
            <a:spLocks noGrp="1"/>
          </p:cNvSpPr>
          <p:nvPr>
            <p:ph idx="1"/>
          </p:nvPr>
        </p:nvSpPr>
        <p:spPr/>
        <p:txBody>
          <a:bodyPr/>
          <a:lstStyle/>
          <a:p>
            <a:r>
              <a:rPr lang="en-US" dirty="0"/>
              <a:t>How much effort should be invested in estimating particular model inputs, given limited resources?</a:t>
            </a:r>
          </a:p>
          <a:p>
            <a:r>
              <a:rPr lang="en-US" dirty="0"/>
              <a:t>Standard error in a parameter estimate decreases with sample size</a:t>
            </a:r>
          </a:p>
          <a:p>
            <a:pPr marL="0" indent="0">
              <a:buNone/>
            </a:pPr>
            <a:endParaRPr lang="en-US" dirty="0"/>
          </a:p>
          <a:p>
            <a:r>
              <a:rPr lang="en-US" dirty="0"/>
              <a:t>A general approach to power analysis is Monte Carlo simulation of different sampling schemes or sizes</a:t>
            </a:r>
          </a:p>
        </p:txBody>
      </p:sp>
      <p:pic>
        <p:nvPicPr>
          <p:cNvPr id="5" name="Picture 4">
            <a:extLst>
              <a:ext uri="{FF2B5EF4-FFF2-40B4-BE49-F238E27FC236}">
                <a16:creationId xmlns:a16="http://schemas.microsoft.com/office/drawing/2014/main" id="{8F0F5451-5DFA-E5E5-F7C6-ACF05C0A77B0}"/>
              </a:ext>
            </a:extLst>
          </p:cNvPr>
          <p:cNvPicPr>
            <a:picLocks noChangeAspect="1"/>
          </p:cNvPicPr>
          <p:nvPr/>
        </p:nvPicPr>
        <p:blipFill>
          <a:blip r:embed="rId2"/>
          <a:stretch>
            <a:fillRect/>
          </a:stretch>
        </p:blipFill>
        <p:spPr>
          <a:xfrm>
            <a:off x="1676399" y="3429000"/>
            <a:ext cx="2410097" cy="937260"/>
          </a:xfrm>
          <a:prstGeom prst="rect">
            <a:avLst/>
          </a:prstGeom>
        </p:spPr>
      </p:pic>
      <p:sp>
        <p:nvSpPr>
          <p:cNvPr id="6" name="TextBox 5">
            <a:extLst>
              <a:ext uri="{FF2B5EF4-FFF2-40B4-BE49-F238E27FC236}">
                <a16:creationId xmlns:a16="http://schemas.microsoft.com/office/drawing/2014/main" id="{5A79A5BD-E3FE-EEC7-80A1-F4F0835918BE}"/>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4203435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B6D00-AACC-542C-FF1B-53C8D029EA78}"/>
              </a:ext>
            </a:extLst>
          </p:cNvPr>
          <p:cNvPicPr>
            <a:picLocks noChangeAspect="1"/>
          </p:cNvPicPr>
          <p:nvPr/>
        </p:nvPicPr>
        <p:blipFill>
          <a:blip r:embed="rId2"/>
          <a:stretch>
            <a:fillRect/>
          </a:stretch>
        </p:blipFill>
        <p:spPr>
          <a:xfrm>
            <a:off x="3506088" y="147986"/>
            <a:ext cx="7688778" cy="6654412"/>
          </a:xfrm>
          <a:prstGeom prst="rect">
            <a:avLst/>
          </a:prstGeom>
        </p:spPr>
      </p:pic>
      <p:sp>
        <p:nvSpPr>
          <p:cNvPr id="7" name="TextBox 6">
            <a:extLst>
              <a:ext uri="{FF2B5EF4-FFF2-40B4-BE49-F238E27FC236}">
                <a16:creationId xmlns:a16="http://schemas.microsoft.com/office/drawing/2014/main" id="{9F9C89AF-2D7A-8A32-C7FF-BC4FA31DC2C5}"/>
              </a:ext>
            </a:extLst>
          </p:cNvPr>
          <p:cNvSpPr txBox="1"/>
          <p:nvPr/>
        </p:nvSpPr>
        <p:spPr>
          <a:xfrm>
            <a:off x="5033109" y="348928"/>
            <a:ext cx="2125782"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Power analysis </a:t>
            </a:r>
          </a:p>
        </p:txBody>
      </p:sp>
      <p:sp>
        <p:nvSpPr>
          <p:cNvPr id="10" name="TextBox 9">
            <a:extLst>
              <a:ext uri="{FF2B5EF4-FFF2-40B4-BE49-F238E27FC236}">
                <a16:creationId xmlns:a16="http://schemas.microsoft.com/office/drawing/2014/main" id="{C88A7303-272A-9E5D-07B9-7E142D8B601B}"/>
              </a:ext>
            </a:extLst>
          </p:cNvPr>
          <p:cNvSpPr txBox="1"/>
          <p:nvPr/>
        </p:nvSpPr>
        <p:spPr>
          <a:xfrm>
            <a:off x="1356360" y="3059693"/>
            <a:ext cx="2125782"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Observational design</a:t>
            </a:r>
          </a:p>
        </p:txBody>
      </p:sp>
      <p:sp>
        <p:nvSpPr>
          <p:cNvPr id="11" name="TextBox 10">
            <a:extLst>
              <a:ext uri="{FF2B5EF4-FFF2-40B4-BE49-F238E27FC236}">
                <a16:creationId xmlns:a16="http://schemas.microsoft.com/office/drawing/2014/main" id="{C945D13F-B4AE-1D97-53DD-A27BB73F5B8C}"/>
              </a:ext>
            </a:extLst>
          </p:cNvPr>
          <p:cNvSpPr txBox="1"/>
          <p:nvPr/>
        </p:nvSpPr>
        <p:spPr>
          <a:xfrm>
            <a:off x="1356360" y="6309360"/>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DBD5652B-0663-1A35-0271-16AF68D79F31}"/>
              </a:ext>
            </a:extLst>
          </p:cNvPr>
          <p:cNvPicPr>
            <a:picLocks noChangeAspect="1"/>
          </p:cNvPicPr>
          <p:nvPr/>
        </p:nvPicPr>
        <p:blipFill>
          <a:blip r:embed="rId3"/>
          <a:stretch>
            <a:fillRect/>
          </a:stretch>
        </p:blipFill>
        <p:spPr>
          <a:xfrm>
            <a:off x="5730240" y="812568"/>
            <a:ext cx="1023256" cy="397933"/>
          </a:xfrm>
          <a:prstGeom prst="rect">
            <a:avLst/>
          </a:prstGeom>
        </p:spPr>
      </p:pic>
      <p:sp>
        <p:nvSpPr>
          <p:cNvPr id="13" name="TextBox 12">
            <a:extLst>
              <a:ext uri="{FF2B5EF4-FFF2-40B4-BE49-F238E27FC236}">
                <a16:creationId xmlns:a16="http://schemas.microsoft.com/office/drawing/2014/main" id="{DDB2AD43-C780-09C1-F756-B965667D0CAD}"/>
              </a:ext>
            </a:extLst>
          </p:cNvPr>
          <p:cNvSpPr txBox="1"/>
          <p:nvPr/>
        </p:nvSpPr>
        <p:spPr>
          <a:xfrm>
            <a:off x="0" y="6433066"/>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415694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D099-3FE6-2F4E-AFD9-4863CFE68BDE}"/>
              </a:ext>
            </a:extLst>
          </p:cNvPr>
          <p:cNvSpPr>
            <a:spLocks noGrp="1"/>
          </p:cNvSpPr>
          <p:nvPr>
            <p:ph type="title"/>
          </p:nvPr>
        </p:nvSpPr>
        <p:spPr/>
        <p:txBody>
          <a:bodyPr/>
          <a:lstStyle/>
          <a:p>
            <a:r>
              <a:rPr lang="en-US" dirty="0"/>
              <a:t>Sensitivity</a:t>
            </a:r>
          </a:p>
        </p:txBody>
      </p:sp>
      <p:pic>
        <p:nvPicPr>
          <p:cNvPr id="4" name="Picture 3">
            <a:extLst>
              <a:ext uri="{FF2B5EF4-FFF2-40B4-BE49-F238E27FC236}">
                <a16:creationId xmlns:a16="http://schemas.microsoft.com/office/drawing/2014/main" id="{A57BD52A-1ACA-B761-29DA-F82BFBB6CBCD}"/>
              </a:ext>
            </a:extLst>
          </p:cNvPr>
          <p:cNvPicPr>
            <a:picLocks noChangeAspect="1"/>
          </p:cNvPicPr>
          <p:nvPr/>
        </p:nvPicPr>
        <p:blipFill>
          <a:blip r:embed="rId2"/>
          <a:stretch>
            <a:fillRect/>
          </a:stretch>
        </p:blipFill>
        <p:spPr>
          <a:xfrm>
            <a:off x="505690" y="1343818"/>
            <a:ext cx="10863303" cy="1135495"/>
          </a:xfrm>
          <a:prstGeom prst="rect">
            <a:avLst/>
          </a:prstGeom>
        </p:spPr>
      </p:pic>
      <p:pic>
        <p:nvPicPr>
          <p:cNvPr id="6" name="Picture 5">
            <a:extLst>
              <a:ext uri="{FF2B5EF4-FFF2-40B4-BE49-F238E27FC236}">
                <a16:creationId xmlns:a16="http://schemas.microsoft.com/office/drawing/2014/main" id="{98450595-5ECC-9392-DAA1-CE995B2708BC}"/>
              </a:ext>
            </a:extLst>
          </p:cNvPr>
          <p:cNvPicPr>
            <a:picLocks noChangeAspect="1"/>
          </p:cNvPicPr>
          <p:nvPr/>
        </p:nvPicPr>
        <p:blipFill>
          <a:blip r:embed="rId3"/>
          <a:stretch>
            <a:fillRect/>
          </a:stretch>
        </p:blipFill>
        <p:spPr>
          <a:xfrm>
            <a:off x="505690" y="3423227"/>
            <a:ext cx="2784167" cy="1750868"/>
          </a:xfrm>
          <a:prstGeom prst="rect">
            <a:avLst/>
          </a:prstGeom>
        </p:spPr>
      </p:pic>
      <p:pic>
        <p:nvPicPr>
          <p:cNvPr id="10" name="Picture 9">
            <a:extLst>
              <a:ext uri="{FF2B5EF4-FFF2-40B4-BE49-F238E27FC236}">
                <a16:creationId xmlns:a16="http://schemas.microsoft.com/office/drawing/2014/main" id="{01F74741-2979-F736-E12D-F7D80E9C1C4D}"/>
              </a:ext>
            </a:extLst>
          </p:cNvPr>
          <p:cNvPicPr>
            <a:picLocks noChangeAspect="1"/>
          </p:cNvPicPr>
          <p:nvPr/>
        </p:nvPicPr>
        <p:blipFill>
          <a:blip r:embed="rId4"/>
          <a:stretch>
            <a:fillRect/>
          </a:stretch>
        </p:blipFill>
        <p:spPr>
          <a:xfrm>
            <a:off x="3921477" y="3360997"/>
            <a:ext cx="4031728" cy="1750868"/>
          </a:xfrm>
          <a:prstGeom prst="rect">
            <a:avLst/>
          </a:prstGeom>
        </p:spPr>
      </p:pic>
    </p:spTree>
    <p:extLst>
      <p:ext uri="{BB962C8B-B14F-4D97-AF65-F5344CB8AC3E}">
        <p14:creationId xmlns:p14="http://schemas.microsoft.com/office/powerpoint/2010/main" val="2136936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0838-978A-9262-A03E-6A3CB29E0BF0}"/>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4E2A80C3-C378-F110-08B2-EA410E562B1C}"/>
              </a:ext>
            </a:extLst>
          </p:cNvPr>
          <p:cNvSpPr>
            <a:spLocks noGrp="1"/>
          </p:cNvSpPr>
          <p:nvPr>
            <p:ph idx="1"/>
          </p:nvPr>
        </p:nvSpPr>
        <p:spPr/>
        <p:txBody>
          <a:bodyPr/>
          <a:lstStyle/>
          <a:p>
            <a:pPr marL="0" indent="0">
              <a:buNone/>
            </a:pPr>
            <a:r>
              <a:rPr lang="en-US" dirty="0"/>
              <a:t>4. Uncertainty propagation is the process of translating uncertainty in our model inputs into uncertainty in model outputs</a:t>
            </a:r>
          </a:p>
          <a:p>
            <a:pPr marL="0" indent="0">
              <a:buNone/>
            </a:pPr>
            <a:endParaRPr lang="en-US" dirty="0"/>
          </a:p>
          <a:p>
            <a:pPr marL="0" indent="0">
              <a:buNone/>
            </a:pPr>
            <a:endParaRPr lang="en-US" dirty="0"/>
          </a:p>
          <a:p>
            <a:pPr marL="0" indent="0">
              <a:buNone/>
            </a:pPr>
            <a:endParaRPr lang="en-US" dirty="0"/>
          </a:p>
          <a:p>
            <a:pPr marL="0" indent="0">
              <a:buNone/>
            </a:pPr>
            <a:r>
              <a:rPr lang="en-US" dirty="0"/>
              <a:t>9. A parameter can be important either because it is sensitive, or because it’s unknown.</a:t>
            </a:r>
          </a:p>
        </p:txBody>
      </p:sp>
      <p:pic>
        <p:nvPicPr>
          <p:cNvPr id="5" name="Picture 4">
            <a:extLst>
              <a:ext uri="{FF2B5EF4-FFF2-40B4-BE49-F238E27FC236}">
                <a16:creationId xmlns:a16="http://schemas.microsoft.com/office/drawing/2014/main" id="{D6ED8A4D-8714-02B2-895E-4FF713DF9F65}"/>
              </a:ext>
            </a:extLst>
          </p:cNvPr>
          <p:cNvPicPr>
            <a:picLocks noChangeAspect="1"/>
          </p:cNvPicPr>
          <p:nvPr/>
        </p:nvPicPr>
        <p:blipFill>
          <a:blip r:embed="rId2"/>
          <a:stretch>
            <a:fillRect/>
          </a:stretch>
        </p:blipFill>
        <p:spPr>
          <a:xfrm>
            <a:off x="447039" y="3239770"/>
            <a:ext cx="9134881" cy="1758950"/>
          </a:xfrm>
          <a:prstGeom prst="rect">
            <a:avLst/>
          </a:prstGeom>
        </p:spPr>
      </p:pic>
      <p:sp>
        <p:nvSpPr>
          <p:cNvPr id="6" name="TextBox 5">
            <a:extLst>
              <a:ext uri="{FF2B5EF4-FFF2-40B4-BE49-F238E27FC236}">
                <a16:creationId xmlns:a16="http://schemas.microsoft.com/office/drawing/2014/main" id="{4ADC6314-B65A-7D61-5B53-A284D660F214}"/>
              </a:ext>
            </a:extLst>
          </p:cNvPr>
          <p:cNvSpPr txBox="1"/>
          <p:nvPr/>
        </p:nvSpPr>
        <p:spPr>
          <a:xfrm>
            <a:off x="8685912" y="6383258"/>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3993135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0838-978A-9262-A03E-6A3CB29E0BF0}"/>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4E2A80C3-C378-F110-08B2-EA410E562B1C}"/>
              </a:ext>
            </a:extLst>
          </p:cNvPr>
          <p:cNvSpPr>
            <a:spLocks noGrp="1"/>
          </p:cNvSpPr>
          <p:nvPr>
            <p:ph idx="1"/>
          </p:nvPr>
        </p:nvSpPr>
        <p:spPr/>
        <p:txBody>
          <a:bodyPr/>
          <a:lstStyle/>
          <a:p>
            <a:pPr marL="0" indent="0">
              <a:buNone/>
            </a:pPr>
            <a:r>
              <a:rPr lang="en-US" dirty="0"/>
              <a:t>9. A parameter can be important either because it is sensitive, or because it’s unknown.</a:t>
            </a:r>
          </a:p>
          <a:p>
            <a:pPr marL="0" indent="0">
              <a:buNone/>
            </a:pPr>
            <a:endParaRPr lang="en-US" dirty="0"/>
          </a:p>
          <a:p>
            <a:pPr marL="0" indent="0">
              <a:buNone/>
            </a:pPr>
            <a:r>
              <a:rPr lang="en-US" dirty="0"/>
              <a:t>10. More precise answers require more computation, while approximations require stronger assumptions.</a:t>
            </a:r>
          </a:p>
        </p:txBody>
      </p:sp>
      <p:sp>
        <p:nvSpPr>
          <p:cNvPr id="4" name="TextBox 3">
            <a:extLst>
              <a:ext uri="{FF2B5EF4-FFF2-40B4-BE49-F238E27FC236}">
                <a16:creationId xmlns:a16="http://schemas.microsoft.com/office/drawing/2014/main" id="{040200FD-5A14-7360-5109-1901AB5A10CD}"/>
              </a:ext>
            </a:extLst>
          </p:cNvPr>
          <p:cNvSpPr txBox="1"/>
          <p:nvPr/>
        </p:nvSpPr>
        <p:spPr>
          <a:xfrm>
            <a:off x="868591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62843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6649-6456-0ABA-6143-787C020B1A3C}"/>
              </a:ext>
            </a:extLst>
          </p:cNvPr>
          <p:cNvSpPr>
            <a:spLocks noGrp="1"/>
          </p:cNvSpPr>
          <p:nvPr>
            <p:ph type="title"/>
          </p:nvPr>
        </p:nvSpPr>
        <p:spPr/>
        <p:txBody>
          <a:bodyPr/>
          <a:lstStyle/>
          <a:p>
            <a:r>
              <a:rPr lang="en-US" dirty="0"/>
              <a:t>Sensitivity</a:t>
            </a:r>
          </a:p>
        </p:txBody>
      </p:sp>
      <p:pic>
        <p:nvPicPr>
          <p:cNvPr id="4" name="Picture 3">
            <a:extLst>
              <a:ext uri="{FF2B5EF4-FFF2-40B4-BE49-F238E27FC236}">
                <a16:creationId xmlns:a16="http://schemas.microsoft.com/office/drawing/2014/main" id="{D74C5E90-C750-847B-539C-FFB03FF906AC}"/>
              </a:ext>
            </a:extLst>
          </p:cNvPr>
          <p:cNvPicPr>
            <a:picLocks noChangeAspect="1"/>
          </p:cNvPicPr>
          <p:nvPr/>
        </p:nvPicPr>
        <p:blipFill>
          <a:blip r:embed="rId2"/>
          <a:stretch>
            <a:fillRect/>
          </a:stretch>
        </p:blipFill>
        <p:spPr>
          <a:xfrm>
            <a:off x="2387600" y="3429000"/>
            <a:ext cx="7416800" cy="2374900"/>
          </a:xfrm>
          <a:prstGeom prst="rect">
            <a:avLst/>
          </a:prstGeom>
        </p:spPr>
      </p:pic>
      <p:pic>
        <p:nvPicPr>
          <p:cNvPr id="5" name="Picture 4">
            <a:extLst>
              <a:ext uri="{FF2B5EF4-FFF2-40B4-BE49-F238E27FC236}">
                <a16:creationId xmlns:a16="http://schemas.microsoft.com/office/drawing/2014/main" id="{5DB0D65E-FDEC-F38F-4125-76D4E842CEE8}"/>
              </a:ext>
            </a:extLst>
          </p:cNvPr>
          <p:cNvPicPr>
            <a:picLocks noChangeAspect="1"/>
          </p:cNvPicPr>
          <p:nvPr/>
        </p:nvPicPr>
        <p:blipFill>
          <a:blip r:embed="rId3"/>
          <a:stretch>
            <a:fillRect/>
          </a:stretch>
        </p:blipFill>
        <p:spPr>
          <a:xfrm>
            <a:off x="4441190" y="1776809"/>
            <a:ext cx="2984500" cy="1219200"/>
          </a:xfrm>
          <a:prstGeom prst="rect">
            <a:avLst/>
          </a:prstGeom>
        </p:spPr>
      </p:pic>
    </p:spTree>
    <p:extLst>
      <p:ext uri="{BB962C8B-B14F-4D97-AF65-F5344CB8AC3E}">
        <p14:creationId xmlns:p14="http://schemas.microsoft.com/office/powerpoint/2010/main" val="208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31D0-4EA0-B95F-3A26-D5C42EDA080A}"/>
              </a:ext>
            </a:extLst>
          </p:cNvPr>
          <p:cNvSpPr>
            <a:spLocks noGrp="1"/>
          </p:cNvSpPr>
          <p:nvPr>
            <p:ph type="title"/>
          </p:nvPr>
        </p:nvSpPr>
        <p:spPr/>
        <p:txBody>
          <a:bodyPr/>
          <a:lstStyle/>
          <a:p>
            <a:r>
              <a:rPr lang="en-US" dirty="0"/>
              <a:t>Previous models</a:t>
            </a:r>
          </a:p>
        </p:txBody>
      </p:sp>
      <p:pic>
        <p:nvPicPr>
          <p:cNvPr id="4" name="Picture 3">
            <a:extLst>
              <a:ext uri="{FF2B5EF4-FFF2-40B4-BE49-F238E27FC236}">
                <a16:creationId xmlns:a16="http://schemas.microsoft.com/office/drawing/2014/main" id="{52463CD3-4BD4-2BBB-14C9-639A629A5973}"/>
              </a:ext>
            </a:extLst>
          </p:cNvPr>
          <p:cNvPicPr>
            <a:picLocks noChangeAspect="1"/>
          </p:cNvPicPr>
          <p:nvPr/>
        </p:nvPicPr>
        <p:blipFill>
          <a:blip r:embed="rId2"/>
          <a:stretch>
            <a:fillRect/>
          </a:stretch>
        </p:blipFill>
        <p:spPr>
          <a:xfrm>
            <a:off x="1285461" y="1193117"/>
            <a:ext cx="9289586" cy="5457466"/>
          </a:xfrm>
          <a:prstGeom prst="rect">
            <a:avLst/>
          </a:prstGeom>
        </p:spPr>
      </p:pic>
      <p:sp>
        <p:nvSpPr>
          <p:cNvPr id="3" name="TextBox 2">
            <a:extLst>
              <a:ext uri="{FF2B5EF4-FFF2-40B4-BE49-F238E27FC236}">
                <a16:creationId xmlns:a16="http://schemas.microsoft.com/office/drawing/2014/main" id="{578A6BBA-CA8F-CC3C-B6C2-2D0AA688198D}"/>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62208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76CCE-87F1-3CE8-482D-145BC0162D4A}"/>
              </a:ext>
            </a:extLst>
          </p:cNvPr>
          <p:cNvPicPr>
            <a:picLocks noChangeAspect="1"/>
          </p:cNvPicPr>
          <p:nvPr/>
        </p:nvPicPr>
        <p:blipFill>
          <a:blip r:embed="rId2"/>
          <a:stretch>
            <a:fillRect/>
          </a:stretch>
        </p:blipFill>
        <p:spPr>
          <a:xfrm>
            <a:off x="1665352" y="1277521"/>
            <a:ext cx="6807200" cy="5562224"/>
          </a:xfrm>
          <a:prstGeom prst="rect">
            <a:avLst/>
          </a:prstGeom>
        </p:spPr>
      </p:pic>
      <p:sp>
        <p:nvSpPr>
          <p:cNvPr id="6" name="Title 5">
            <a:extLst>
              <a:ext uri="{FF2B5EF4-FFF2-40B4-BE49-F238E27FC236}">
                <a16:creationId xmlns:a16="http://schemas.microsoft.com/office/drawing/2014/main" id="{36969246-CF8D-7086-BD71-F1A45FD5D02D}"/>
              </a:ext>
            </a:extLst>
          </p:cNvPr>
          <p:cNvSpPr>
            <a:spLocks noGrp="1"/>
          </p:cNvSpPr>
          <p:nvPr>
            <p:ph type="title"/>
          </p:nvPr>
        </p:nvSpPr>
        <p:spPr/>
        <p:txBody>
          <a:bodyPr/>
          <a:lstStyle/>
          <a:p>
            <a:r>
              <a:rPr lang="en-US" dirty="0"/>
              <a:t>Local sensitivity - OAT </a:t>
            </a:r>
          </a:p>
        </p:txBody>
      </p:sp>
      <p:sp>
        <p:nvSpPr>
          <p:cNvPr id="2" name="TextBox 1">
            <a:extLst>
              <a:ext uri="{FF2B5EF4-FFF2-40B4-BE49-F238E27FC236}">
                <a16:creationId xmlns:a16="http://schemas.microsoft.com/office/drawing/2014/main" id="{1419FCAA-5CE8-F49F-DDD4-D99395C8E8FA}"/>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238081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D099-3FE6-2F4E-AFD9-4863CFE68BDE}"/>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CF01DD9D-BFBA-F9AE-21BE-04EA2355AC38}"/>
              </a:ext>
            </a:extLst>
          </p:cNvPr>
          <p:cNvSpPr>
            <a:spLocks noGrp="1"/>
          </p:cNvSpPr>
          <p:nvPr>
            <p:ph idx="1"/>
          </p:nvPr>
        </p:nvSpPr>
        <p:spPr/>
        <p:txBody>
          <a:bodyPr/>
          <a:lstStyle/>
          <a:p>
            <a:r>
              <a:rPr lang="en-US" dirty="0"/>
              <a:t>Local sensitivity – applies at one location in parameter space.</a:t>
            </a:r>
          </a:p>
          <a:p>
            <a:r>
              <a:rPr lang="en-US" dirty="0"/>
              <a:t>Global sensitivity – considers all parameter values. </a:t>
            </a:r>
          </a:p>
          <a:p>
            <a:r>
              <a:rPr lang="en-US" dirty="0"/>
              <a:t>One-at-a-time sensitivity (OAT) – all parameters equal to their mean and vary one; </a:t>
            </a:r>
          </a:p>
        </p:txBody>
      </p:sp>
      <p:sp>
        <p:nvSpPr>
          <p:cNvPr id="4" name="TextBox 3">
            <a:extLst>
              <a:ext uri="{FF2B5EF4-FFF2-40B4-BE49-F238E27FC236}">
                <a16:creationId xmlns:a16="http://schemas.microsoft.com/office/drawing/2014/main" id="{4307FE49-2EA7-CE76-41B9-617523D85929}"/>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356101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B5A0-F76E-3C38-C3B7-DE2B7E9226C8}"/>
              </a:ext>
            </a:extLst>
          </p:cNvPr>
          <p:cNvSpPr>
            <a:spLocks noGrp="1"/>
          </p:cNvSpPr>
          <p:nvPr>
            <p:ph type="title"/>
          </p:nvPr>
        </p:nvSpPr>
        <p:spPr/>
        <p:txBody>
          <a:bodyPr/>
          <a:lstStyle/>
          <a:p>
            <a:r>
              <a:rPr lang="en-US" dirty="0"/>
              <a:t>Global sensitivity - Monte Carlo</a:t>
            </a:r>
          </a:p>
        </p:txBody>
      </p:sp>
      <p:sp>
        <p:nvSpPr>
          <p:cNvPr id="3" name="Content Placeholder 2">
            <a:extLst>
              <a:ext uri="{FF2B5EF4-FFF2-40B4-BE49-F238E27FC236}">
                <a16:creationId xmlns:a16="http://schemas.microsoft.com/office/drawing/2014/main" id="{F26BBA68-D42C-3D8F-DBB3-43578A291882}"/>
              </a:ext>
            </a:extLst>
          </p:cNvPr>
          <p:cNvSpPr>
            <a:spLocks noGrp="1"/>
          </p:cNvSpPr>
          <p:nvPr>
            <p:ph idx="1"/>
          </p:nvPr>
        </p:nvSpPr>
        <p:spPr>
          <a:xfrm>
            <a:off x="228600" y="1485900"/>
            <a:ext cx="11750040" cy="4540145"/>
          </a:xfrm>
        </p:spPr>
        <p:txBody>
          <a:bodyPr>
            <a:normAutofit/>
          </a:bodyPr>
          <a:lstStyle/>
          <a:p>
            <a:pPr lvl="1"/>
            <a:r>
              <a:rPr lang="en-US" sz="3600" dirty="0"/>
              <a:t>Brute force – computationally demanding</a:t>
            </a:r>
          </a:p>
          <a:p>
            <a:pPr lvl="1"/>
            <a:r>
              <a:rPr lang="en-US" sz="3600" dirty="0"/>
              <a:t>Sample from parameter space and run model. Uniform is common, but not necessarily recommended (?)</a:t>
            </a:r>
          </a:p>
          <a:p>
            <a:pPr lvl="1"/>
            <a:r>
              <a:rPr lang="en-US" sz="3600" dirty="0"/>
              <a:t>Never truly global - sensitive to the domain chosen. Recommends setting the range to 95% or 99% CI.</a:t>
            </a:r>
          </a:p>
          <a:p>
            <a:pPr lvl="1"/>
            <a:r>
              <a:rPr lang="en-US" sz="3600" dirty="0"/>
              <a:t>Estimate the sensitivity by fitting a multiple regression to the output as a function of the randomly sampled inputs</a:t>
            </a:r>
          </a:p>
        </p:txBody>
      </p:sp>
      <p:sp>
        <p:nvSpPr>
          <p:cNvPr id="4" name="TextBox 3">
            <a:extLst>
              <a:ext uri="{FF2B5EF4-FFF2-40B4-BE49-F238E27FC236}">
                <a16:creationId xmlns:a16="http://schemas.microsoft.com/office/drawing/2014/main" id="{A7975966-ABD9-85AB-E8EE-FBF0EC76735F}"/>
              </a:ext>
            </a:extLst>
          </p:cNvPr>
          <p:cNvSpPr txBox="1"/>
          <p:nvPr/>
        </p:nvSpPr>
        <p:spPr>
          <a:xfrm>
            <a:off x="8472552" y="6470413"/>
            <a:ext cx="3506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Dietz 2017. Ecological forecasting.</a:t>
            </a:r>
          </a:p>
        </p:txBody>
      </p:sp>
    </p:spTree>
    <p:extLst>
      <p:ext uri="{BB962C8B-B14F-4D97-AF65-F5344CB8AC3E}">
        <p14:creationId xmlns:p14="http://schemas.microsoft.com/office/powerpoint/2010/main" val="1617654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11110</TotalTime>
  <Words>1189</Words>
  <Application>Microsoft Macintosh PowerPoint</Application>
  <PresentationFormat>Widescreen</PresentationFormat>
  <Paragraphs>187</Paragraphs>
  <Slides>41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Courier New</vt:lpstr>
      <vt:lpstr>Times New Roman</vt:lpstr>
      <vt:lpstr>Office Theme</vt:lpstr>
      <vt:lpstr>Ch 11. Propagating analyzing, and reducing uncertainty</vt:lpstr>
      <vt:lpstr>Sensitivity analysis</vt:lpstr>
      <vt:lpstr>Variables and parameters</vt:lpstr>
      <vt:lpstr>Sensitivity</vt:lpstr>
      <vt:lpstr>Sensitivity</vt:lpstr>
      <vt:lpstr>Previous models</vt:lpstr>
      <vt:lpstr>Local sensitivity - OAT </vt:lpstr>
      <vt:lpstr>Definitions</vt:lpstr>
      <vt:lpstr>Global sensitivity - Monte Carlo</vt:lpstr>
      <vt:lpstr>Global sensitivity - Monte Carlo</vt:lpstr>
      <vt:lpstr>Global sensitivity – other approaches</vt:lpstr>
      <vt:lpstr>Latin Hypercube Sampling</vt:lpstr>
      <vt:lpstr>Latin Hypercube Sampling</vt:lpstr>
      <vt:lpstr>LHS – HIV model</vt:lpstr>
      <vt:lpstr>1. Define the PDFs for the parameters</vt:lpstr>
      <vt:lpstr>2. Calculate the number of simulations</vt:lpstr>
      <vt:lpstr>3. Divide each parameter range into N equi-probable regions</vt:lpstr>
      <vt:lpstr>4. Create the LHS table</vt:lpstr>
      <vt:lpstr>5. Run the N simulations</vt:lpstr>
      <vt:lpstr>6. Outcomes: Uncertainty analysis</vt:lpstr>
      <vt:lpstr>7. Outcomes: sensitivity analysis</vt:lpstr>
      <vt:lpstr>HIV model conclusion</vt:lpstr>
      <vt:lpstr>Global sensitivity – sampling methods </vt:lpstr>
      <vt:lpstr>Key concepts - sensitivity</vt:lpstr>
      <vt:lpstr>Ch 11. Propagating analyzing, and reducing uncertainty</vt:lpstr>
      <vt:lpstr>Uncertainty propagation</vt:lpstr>
      <vt:lpstr>Variable transformation</vt:lpstr>
      <vt:lpstr>Analytical moments</vt:lpstr>
      <vt:lpstr>Analytical moments</vt:lpstr>
      <vt:lpstr>Analytical moments – Taylor series</vt:lpstr>
      <vt:lpstr>Monte Carlo (distribution)</vt:lpstr>
      <vt:lpstr>Monte Carlo (distribution)</vt:lpstr>
      <vt:lpstr>Ensemble (Stats)</vt:lpstr>
      <vt:lpstr>Uncertainty analysis</vt:lpstr>
      <vt:lpstr>Partitioning uncertainty</vt:lpstr>
      <vt:lpstr>Partitioning uncertainty</vt:lpstr>
      <vt:lpstr>Partitioning uncertainty</vt:lpstr>
      <vt:lpstr>Tools for model-data feedback</vt:lpstr>
      <vt:lpstr>PowerPoint Presentation</vt:lpstr>
      <vt:lpstr>Key concepts</vt:lpstr>
      <vt:lpstr>Key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17: Projection and Decision Support</dc:title>
  <dc:creator>Amy Hurford</dc:creator>
  <cp:lastModifiedBy>Amy Hurford</cp:lastModifiedBy>
  <cp:revision>437</cp:revision>
  <cp:lastPrinted>2023-08-10T14:04:44Z</cp:lastPrinted>
  <dcterms:created xsi:type="dcterms:W3CDTF">2023-08-03T12:26:45Z</dcterms:created>
  <dcterms:modified xsi:type="dcterms:W3CDTF">2023-08-24T16:31:51Z</dcterms:modified>
</cp:coreProperties>
</file>